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3" r:id="rId7"/>
    <p:sldId id="264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ir Dybdahl" userId="f4868939-6d96-4d75-92c1-ec8e0911c038" providerId="ADAL" clId="{7CCC128D-5DA6-4DED-B5BD-BD622644032E}"/>
    <pc:docChg chg="custSel modSld">
      <pc:chgData name="Geir Dybdahl" userId="f4868939-6d96-4d75-92c1-ec8e0911c038" providerId="ADAL" clId="{7CCC128D-5DA6-4DED-B5BD-BD622644032E}" dt="2022-04-25T12:57:07.407" v="245" actId="20577"/>
      <pc:docMkLst>
        <pc:docMk/>
      </pc:docMkLst>
      <pc:sldChg chg="modSp mod">
        <pc:chgData name="Geir Dybdahl" userId="f4868939-6d96-4d75-92c1-ec8e0911c038" providerId="ADAL" clId="{7CCC128D-5DA6-4DED-B5BD-BD622644032E}" dt="2022-04-25T12:57:07.407" v="245" actId="20577"/>
        <pc:sldMkLst>
          <pc:docMk/>
          <pc:sldMk cId="431845154" sldId="256"/>
        </pc:sldMkLst>
        <pc:spChg chg="mod">
          <ac:chgData name="Geir Dybdahl" userId="f4868939-6d96-4d75-92c1-ec8e0911c038" providerId="ADAL" clId="{7CCC128D-5DA6-4DED-B5BD-BD622644032E}" dt="2022-04-25T12:57:07.407" v="245" actId="20577"/>
          <ac:spMkLst>
            <pc:docMk/>
            <pc:sldMk cId="431845154" sldId="256"/>
            <ac:spMk id="3" creationId="{947F62AD-39A6-496E-B1AC-FD9474A9BD4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6201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2884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96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5692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6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5193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57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89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4696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83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209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4A0BF-F3C2-45D1-A8CC-12123EC42BB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5788F26-E950-4193-B58E-C38ADD967580}" type="slidenum">
              <a:rPr lang="nb-NO" smtClean="0"/>
              <a:t>‹#›</a:t>
            </a:fld>
            <a:endParaRPr lang="nb-NO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962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59B396B-B329-4137-A93A-F387ECF206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Referat </a:t>
            </a:r>
            <a:br>
              <a:rPr lang="nb-NO" dirty="0"/>
            </a:br>
            <a:r>
              <a:rPr lang="nb-NO" dirty="0"/>
              <a:t>SU/SMU møte</a:t>
            </a:r>
            <a:br>
              <a:rPr lang="nb-NO" dirty="0"/>
            </a:b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47F62AD-39A6-496E-B1AC-FD9474A9BD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/>
              <a:t>Torsdag 21. april 2022 kl. 18.00</a:t>
            </a:r>
          </a:p>
          <a:p>
            <a:r>
              <a:rPr lang="nb-NO" dirty="0"/>
              <a:t>Til stede: Geir Dybdahl, Ingunn Beate Omdal Jensen, Liv </a:t>
            </a:r>
            <a:r>
              <a:rPr lang="nb-NO" dirty="0" err="1"/>
              <a:t>alvseike</a:t>
            </a:r>
            <a:r>
              <a:rPr lang="nb-NO" dirty="0"/>
              <a:t>, Marianne Bjelland, Kristin T. </a:t>
            </a:r>
            <a:r>
              <a:rPr lang="nb-NO" dirty="0" err="1"/>
              <a:t>Brendeland</a:t>
            </a:r>
            <a:r>
              <a:rPr lang="nb-NO" dirty="0"/>
              <a:t>,, Ann Kristin Førland, Kjetil </a:t>
            </a:r>
            <a:r>
              <a:rPr lang="nb-NO" dirty="0" err="1"/>
              <a:t>Sørlund</a:t>
            </a:r>
            <a:r>
              <a:rPr lang="nb-NO" dirty="0"/>
              <a:t>, </a:t>
            </a:r>
            <a:r>
              <a:rPr lang="nb-NO"/>
              <a:t>Bill Clinton,  </a:t>
            </a:r>
            <a:r>
              <a:rPr lang="nb-NO" dirty="0"/>
              <a:t>Sverre strøm, Ida Egge </a:t>
            </a:r>
            <a:r>
              <a:rPr lang="nb-NO" dirty="0" err="1"/>
              <a:t>erland</a:t>
            </a:r>
            <a:r>
              <a:rPr lang="nb-NO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431845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F21D5D5-F140-4607-B607-752E9723A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Neste møte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000756F-4227-4119-A8A2-D618E8BE21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b="1" i="0">
                <a:solidFill>
                  <a:srgbClr val="1E2B31"/>
                </a:solidFill>
                <a:effectLst/>
                <a:latin typeface="Manrope"/>
              </a:rPr>
              <a:t>Torsdag 9. </a:t>
            </a:r>
            <a:r>
              <a:rPr lang="nb-NO" b="1" i="0" dirty="0">
                <a:solidFill>
                  <a:srgbClr val="1E2B31"/>
                </a:solidFill>
                <a:effectLst/>
                <a:latin typeface="Manrope"/>
              </a:rPr>
              <a:t>juni 2022 kl. 18.00 – Plan for trygt </a:t>
            </a:r>
            <a:r>
              <a:rPr lang="nb-NO" b="1" i="0" dirty="0" err="1">
                <a:solidFill>
                  <a:srgbClr val="1E2B31"/>
                </a:solidFill>
                <a:effectLst/>
                <a:latin typeface="Manrope"/>
              </a:rPr>
              <a:t>skulemiljø</a:t>
            </a:r>
            <a:r>
              <a:rPr lang="nb-NO" b="1" i="0" dirty="0">
                <a:solidFill>
                  <a:srgbClr val="1E2B31"/>
                </a:solidFill>
                <a:effectLst/>
                <a:latin typeface="Manrope"/>
              </a:rPr>
              <a:t> revidert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33312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D7AB47-FD7A-4C83-B2BB-C334F6E27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Rammetimetall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78EF1EFE-4CD1-4171-885F-473724CDFC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9769791"/>
              </p:ext>
            </p:extLst>
          </p:nvPr>
        </p:nvGraphicFramePr>
        <p:xfrm>
          <a:off x="344906" y="1549937"/>
          <a:ext cx="10451428" cy="1009765"/>
        </p:xfrm>
        <a:graphic>
          <a:graphicData uri="http://schemas.openxmlformats.org/drawingml/2006/table">
            <a:tbl>
              <a:tblPr/>
              <a:tblGrid>
                <a:gridCol w="2317248">
                  <a:extLst>
                    <a:ext uri="{9D8B030D-6E8A-4147-A177-3AD203B41FA5}">
                      <a16:colId xmlns:a16="http://schemas.microsoft.com/office/drawing/2014/main" val="3283313593"/>
                    </a:ext>
                  </a:extLst>
                </a:gridCol>
                <a:gridCol w="678511">
                  <a:extLst>
                    <a:ext uri="{9D8B030D-6E8A-4147-A177-3AD203B41FA5}">
                      <a16:colId xmlns:a16="http://schemas.microsoft.com/office/drawing/2014/main" val="1929794640"/>
                    </a:ext>
                  </a:extLst>
                </a:gridCol>
                <a:gridCol w="667909">
                  <a:extLst>
                    <a:ext uri="{9D8B030D-6E8A-4147-A177-3AD203B41FA5}">
                      <a16:colId xmlns:a16="http://schemas.microsoft.com/office/drawing/2014/main" val="4206472345"/>
                    </a:ext>
                  </a:extLst>
                </a:gridCol>
                <a:gridCol w="667909">
                  <a:extLst>
                    <a:ext uri="{9D8B030D-6E8A-4147-A177-3AD203B41FA5}">
                      <a16:colId xmlns:a16="http://schemas.microsoft.com/office/drawing/2014/main" val="2820734021"/>
                    </a:ext>
                  </a:extLst>
                </a:gridCol>
                <a:gridCol w="667909">
                  <a:extLst>
                    <a:ext uri="{9D8B030D-6E8A-4147-A177-3AD203B41FA5}">
                      <a16:colId xmlns:a16="http://schemas.microsoft.com/office/drawing/2014/main" val="3781827125"/>
                    </a:ext>
                  </a:extLst>
                </a:gridCol>
                <a:gridCol w="699714">
                  <a:extLst>
                    <a:ext uri="{9D8B030D-6E8A-4147-A177-3AD203B41FA5}">
                      <a16:colId xmlns:a16="http://schemas.microsoft.com/office/drawing/2014/main" val="2668771228"/>
                    </a:ext>
                  </a:extLst>
                </a:gridCol>
                <a:gridCol w="667909">
                  <a:extLst>
                    <a:ext uri="{9D8B030D-6E8A-4147-A177-3AD203B41FA5}">
                      <a16:colId xmlns:a16="http://schemas.microsoft.com/office/drawing/2014/main" val="3140930930"/>
                    </a:ext>
                  </a:extLst>
                </a:gridCol>
                <a:gridCol w="667909">
                  <a:extLst>
                    <a:ext uri="{9D8B030D-6E8A-4147-A177-3AD203B41FA5}">
                      <a16:colId xmlns:a16="http://schemas.microsoft.com/office/drawing/2014/main" val="3024036520"/>
                    </a:ext>
                  </a:extLst>
                </a:gridCol>
                <a:gridCol w="593002">
                  <a:extLst>
                    <a:ext uri="{9D8B030D-6E8A-4147-A177-3AD203B41FA5}">
                      <a16:colId xmlns:a16="http://schemas.microsoft.com/office/drawing/2014/main" val="3279624699"/>
                    </a:ext>
                  </a:extLst>
                </a:gridCol>
                <a:gridCol w="745467">
                  <a:extLst>
                    <a:ext uri="{9D8B030D-6E8A-4147-A177-3AD203B41FA5}">
                      <a16:colId xmlns:a16="http://schemas.microsoft.com/office/drawing/2014/main" val="588571803"/>
                    </a:ext>
                  </a:extLst>
                </a:gridCol>
                <a:gridCol w="710317">
                  <a:extLst>
                    <a:ext uri="{9D8B030D-6E8A-4147-A177-3AD203B41FA5}">
                      <a16:colId xmlns:a16="http://schemas.microsoft.com/office/drawing/2014/main" val="927206041"/>
                    </a:ext>
                  </a:extLst>
                </a:gridCol>
                <a:gridCol w="720918">
                  <a:extLst>
                    <a:ext uri="{9D8B030D-6E8A-4147-A177-3AD203B41FA5}">
                      <a16:colId xmlns:a16="http://schemas.microsoft.com/office/drawing/2014/main" val="335610786"/>
                    </a:ext>
                  </a:extLst>
                </a:gridCol>
                <a:gridCol w="646706">
                  <a:extLst>
                    <a:ext uri="{9D8B030D-6E8A-4147-A177-3AD203B41FA5}">
                      <a16:colId xmlns:a16="http://schemas.microsoft.com/office/drawing/2014/main" val="592769342"/>
                    </a:ext>
                  </a:extLst>
                </a:gridCol>
              </a:tblGrid>
              <a:tr h="320521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Elevtal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FBS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FUS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FRL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GRI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NBU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TBU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405112"/>
                  </a:ext>
                </a:extLst>
              </a:tr>
              <a:tr h="224072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2021-2022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1 613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915401"/>
                  </a:ext>
                </a:extLst>
              </a:tr>
              <a:tr h="224072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2022-2023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234</a:t>
                      </a:r>
                    </a:p>
                  </a:txBody>
                  <a:tcPr marL="8081" marR="8081" marT="8081" marB="3878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1 614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641413"/>
                  </a:ext>
                </a:extLst>
              </a:tr>
              <a:tr h="224072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Differanse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-4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0351382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3C8DFDF6-A92B-48F3-9E71-77A966EDF6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319676"/>
              </p:ext>
            </p:extLst>
          </p:nvPr>
        </p:nvGraphicFramePr>
        <p:xfrm>
          <a:off x="344906" y="2718767"/>
          <a:ext cx="10515598" cy="2067732"/>
        </p:xfrm>
        <a:graphic>
          <a:graphicData uri="http://schemas.openxmlformats.org/drawingml/2006/table">
            <a:tbl>
              <a:tblPr/>
              <a:tblGrid>
                <a:gridCol w="2259684">
                  <a:extLst>
                    <a:ext uri="{9D8B030D-6E8A-4147-A177-3AD203B41FA5}">
                      <a16:colId xmlns:a16="http://schemas.microsoft.com/office/drawing/2014/main" val="574567693"/>
                    </a:ext>
                  </a:extLst>
                </a:gridCol>
                <a:gridCol w="688665">
                  <a:extLst>
                    <a:ext uri="{9D8B030D-6E8A-4147-A177-3AD203B41FA5}">
                      <a16:colId xmlns:a16="http://schemas.microsoft.com/office/drawing/2014/main" val="254974848"/>
                    </a:ext>
                  </a:extLst>
                </a:gridCol>
                <a:gridCol w="677905">
                  <a:extLst>
                    <a:ext uri="{9D8B030D-6E8A-4147-A177-3AD203B41FA5}">
                      <a16:colId xmlns:a16="http://schemas.microsoft.com/office/drawing/2014/main" val="25402529"/>
                    </a:ext>
                  </a:extLst>
                </a:gridCol>
                <a:gridCol w="677905">
                  <a:extLst>
                    <a:ext uri="{9D8B030D-6E8A-4147-A177-3AD203B41FA5}">
                      <a16:colId xmlns:a16="http://schemas.microsoft.com/office/drawing/2014/main" val="3777595151"/>
                    </a:ext>
                  </a:extLst>
                </a:gridCol>
                <a:gridCol w="677905">
                  <a:extLst>
                    <a:ext uri="{9D8B030D-6E8A-4147-A177-3AD203B41FA5}">
                      <a16:colId xmlns:a16="http://schemas.microsoft.com/office/drawing/2014/main" val="2211740816"/>
                    </a:ext>
                  </a:extLst>
                </a:gridCol>
                <a:gridCol w="710186">
                  <a:extLst>
                    <a:ext uri="{9D8B030D-6E8A-4147-A177-3AD203B41FA5}">
                      <a16:colId xmlns:a16="http://schemas.microsoft.com/office/drawing/2014/main" val="3098597765"/>
                    </a:ext>
                  </a:extLst>
                </a:gridCol>
                <a:gridCol w="677905">
                  <a:extLst>
                    <a:ext uri="{9D8B030D-6E8A-4147-A177-3AD203B41FA5}">
                      <a16:colId xmlns:a16="http://schemas.microsoft.com/office/drawing/2014/main" val="3312550580"/>
                    </a:ext>
                  </a:extLst>
                </a:gridCol>
                <a:gridCol w="677905">
                  <a:extLst>
                    <a:ext uri="{9D8B030D-6E8A-4147-A177-3AD203B41FA5}">
                      <a16:colId xmlns:a16="http://schemas.microsoft.com/office/drawing/2014/main" val="168010107"/>
                    </a:ext>
                  </a:extLst>
                </a:gridCol>
                <a:gridCol w="605272">
                  <a:extLst>
                    <a:ext uri="{9D8B030D-6E8A-4147-A177-3AD203B41FA5}">
                      <a16:colId xmlns:a16="http://schemas.microsoft.com/office/drawing/2014/main" val="2231735938"/>
                    </a:ext>
                  </a:extLst>
                </a:gridCol>
                <a:gridCol w="753228">
                  <a:extLst>
                    <a:ext uri="{9D8B030D-6E8A-4147-A177-3AD203B41FA5}">
                      <a16:colId xmlns:a16="http://schemas.microsoft.com/office/drawing/2014/main" val="4214563241"/>
                    </a:ext>
                  </a:extLst>
                </a:gridCol>
                <a:gridCol w="720947">
                  <a:extLst>
                    <a:ext uri="{9D8B030D-6E8A-4147-A177-3AD203B41FA5}">
                      <a16:colId xmlns:a16="http://schemas.microsoft.com/office/drawing/2014/main" val="3464156646"/>
                    </a:ext>
                  </a:extLst>
                </a:gridCol>
                <a:gridCol w="731707">
                  <a:extLst>
                    <a:ext uri="{9D8B030D-6E8A-4147-A177-3AD203B41FA5}">
                      <a16:colId xmlns:a16="http://schemas.microsoft.com/office/drawing/2014/main" val="3837938572"/>
                    </a:ext>
                  </a:extLst>
                </a:gridCol>
                <a:gridCol w="656384">
                  <a:extLst>
                    <a:ext uri="{9D8B030D-6E8A-4147-A177-3AD203B41FA5}">
                      <a16:colId xmlns:a16="http://schemas.microsoft.com/office/drawing/2014/main" val="1715737459"/>
                    </a:ext>
                  </a:extLst>
                </a:gridCol>
              </a:tblGrid>
              <a:tr h="227874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RTT Historikk m/fosterbarn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FBS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FUS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FRL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GRI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NBU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TBU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Delt ut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902227"/>
                  </a:ext>
                </a:extLst>
              </a:tr>
              <a:tr h="227874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RTT 2016-2017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474,07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616,86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151,88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486,26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396,66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268,46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198,05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543,08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3135,30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3049665"/>
                  </a:ext>
                </a:extLst>
              </a:tr>
              <a:tr h="227874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RTT 2017-2018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487,40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610,20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165,65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478,98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419,30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292,71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193,05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551,31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3198,60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350220"/>
                  </a:ext>
                </a:extLst>
              </a:tr>
              <a:tr h="227874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RTT 2018-2019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489,52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614,00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179,07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498,04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418,15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283,51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219,02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562,41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3263,72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1969158"/>
                  </a:ext>
                </a:extLst>
              </a:tr>
              <a:tr h="227874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RTT 2019-2020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474,64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598,59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168,03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478,70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424,72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295,09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229,87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533,65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3203,29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548052"/>
                  </a:ext>
                </a:extLst>
              </a:tr>
              <a:tr h="227874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RTT 2020-2021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492,57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400,40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301,15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227,77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514,71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3184,85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874262"/>
                  </a:ext>
                </a:extLst>
              </a:tr>
              <a:tr h="227874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RTT 2021-2022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466,50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597,55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219,70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460,81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413,80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286,80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211,38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539,40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3195,94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842209"/>
                  </a:ext>
                </a:extLst>
              </a:tr>
              <a:tr h="227874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RTT 2022-2023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479,91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619,55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204,51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458,65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410,32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324,23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209,35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515,85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3222,38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875997"/>
                  </a:ext>
                </a:extLst>
              </a:tr>
              <a:tr h="227874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Differanse 21/22 - 22/23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13,41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22,00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-15,19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-2,16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-3,48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37,43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-2,04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Calibri" panose="020F0502020204030204" pitchFamily="34" charset="0"/>
                        </a:rPr>
                        <a:t>-23,55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26,43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575253"/>
                  </a:ext>
                </a:extLst>
              </a:tr>
            </a:tbl>
          </a:graphicData>
        </a:graphic>
      </p:graphicFrame>
      <p:sp>
        <p:nvSpPr>
          <p:cNvPr id="6" name="TekstSylinder 5">
            <a:extLst>
              <a:ext uri="{FF2B5EF4-FFF2-40B4-BE49-F238E27FC236}">
                <a16:creationId xmlns:a16="http://schemas.microsoft.com/office/drawing/2014/main" id="{7DC3B3A5-AF0E-4246-933C-56C7A7F69817}"/>
              </a:ext>
            </a:extLst>
          </p:cNvPr>
          <p:cNvSpPr txBox="1"/>
          <p:nvPr/>
        </p:nvSpPr>
        <p:spPr>
          <a:xfrm>
            <a:off x="465221" y="5189621"/>
            <a:ext cx="103952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En lærerstilling utgjør 19,5 </a:t>
            </a:r>
            <a:r>
              <a:rPr lang="nb-NO" dirty="0" err="1"/>
              <a:t>rtt</a:t>
            </a:r>
            <a:r>
              <a:rPr lang="nb-NO" dirty="0"/>
              <a:t> på barnetrinnet.</a:t>
            </a:r>
          </a:p>
          <a:p>
            <a:r>
              <a:rPr lang="nb-NO" dirty="0"/>
              <a:t>I tillegg til de 23,55 timene vi har fått redusert </a:t>
            </a:r>
            <a:r>
              <a:rPr lang="nb-NO" dirty="0" err="1"/>
              <a:t>rtt</a:t>
            </a:r>
            <a:r>
              <a:rPr lang="nb-NO" dirty="0"/>
              <a:t> skal 8,57 av timene brukes til lærerspesialist i kommunen. Total reduksjon er 32,12 timer som utgjør omtrent to stillinger.</a:t>
            </a:r>
          </a:p>
        </p:txBody>
      </p:sp>
    </p:spTree>
    <p:extLst>
      <p:ext uri="{BB962C8B-B14F-4D97-AF65-F5344CB8AC3E}">
        <p14:creationId xmlns:p14="http://schemas.microsoft.com/office/powerpoint/2010/main" val="2707101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CC3CFD-8FE6-466F-BA65-1325326CD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Rammetimetall - funksjoner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1AEB7E8F-0435-45FD-86CE-4909E28D69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1295684"/>
              </p:ext>
            </p:extLst>
          </p:nvPr>
        </p:nvGraphicFramePr>
        <p:xfrm>
          <a:off x="457201" y="1329136"/>
          <a:ext cx="10824410" cy="4660227"/>
        </p:xfrm>
        <a:graphic>
          <a:graphicData uri="http://schemas.openxmlformats.org/drawingml/2006/table">
            <a:tbl>
              <a:tblPr/>
              <a:tblGrid>
                <a:gridCol w="2326044">
                  <a:extLst>
                    <a:ext uri="{9D8B030D-6E8A-4147-A177-3AD203B41FA5}">
                      <a16:colId xmlns:a16="http://schemas.microsoft.com/office/drawing/2014/main" val="3747394217"/>
                    </a:ext>
                  </a:extLst>
                </a:gridCol>
                <a:gridCol w="708889">
                  <a:extLst>
                    <a:ext uri="{9D8B030D-6E8A-4147-A177-3AD203B41FA5}">
                      <a16:colId xmlns:a16="http://schemas.microsoft.com/office/drawing/2014/main" val="305014550"/>
                    </a:ext>
                  </a:extLst>
                </a:gridCol>
                <a:gridCol w="697813">
                  <a:extLst>
                    <a:ext uri="{9D8B030D-6E8A-4147-A177-3AD203B41FA5}">
                      <a16:colId xmlns:a16="http://schemas.microsoft.com/office/drawing/2014/main" val="2326004826"/>
                    </a:ext>
                  </a:extLst>
                </a:gridCol>
                <a:gridCol w="697813">
                  <a:extLst>
                    <a:ext uri="{9D8B030D-6E8A-4147-A177-3AD203B41FA5}">
                      <a16:colId xmlns:a16="http://schemas.microsoft.com/office/drawing/2014/main" val="2967195414"/>
                    </a:ext>
                  </a:extLst>
                </a:gridCol>
                <a:gridCol w="697813">
                  <a:extLst>
                    <a:ext uri="{9D8B030D-6E8A-4147-A177-3AD203B41FA5}">
                      <a16:colId xmlns:a16="http://schemas.microsoft.com/office/drawing/2014/main" val="1557842325"/>
                    </a:ext>
                  </a:extLst>
                </a:gridCol>
                <a:gridCol w="731042">
                  <a:extLst>
                    <a:ext uri="{9D8B030D-6E8A-4147-A177-3AD203B41FA5}">
                      <a16:colId xmlns:a16="http://schemas.microsoft.com/office/drawing/2014/main" val="2868365461"/>
                    </a:ext>
                  </a:extLst>
                </a:gridCol>
                <a:gridCol w="697813">
                  <a:extLst>
                    <a:ext uri="{9D8B030D-6E8A-4147-A177-3AD203B41FA5}">
                      <a16:colId xmlns:a16="http://schemas.microsoft.com/office/drawing/2014/main" val="802078048"/>
                    </a:ext>
                  </a:extLst>
                </a:gridCol>
                <a:gridCol w="697813">
                  <a:extLst>
                    <a:ext uri="{9D8B030D-6E8A-4147-A177-3AD203B41FA5}">
                      <a16:colId xmlns:a16="http://schemas.microsoft.com/office/drawing/2014/main" val="756913128"/>
                    </a:ext>
                  </a:extLst>
                </a:gridCol>
                <a:gridCol w="623048">
                  <a:extLst>
                    <a:ext uri="{9D8B030D-6E8A-4147-A177-3AD203B41FA5}">
                      <a16:colId xmlns:a16="http://schemas.microsoft.com/office/drawing/2014/main" val="2832777148"/>
                    </a:ext>
                  </a:extLst>
                </a:gridCol>
                <a:gridCol w="775348">
                  <a:extLst>
                    <a:ext uri="{9D8B030D-6E8A-4147-A177-3AD203B41FA5}">
                      <a16:colId xmlns:a16="http://schemas.microsoft.com/office/drawing/2014/main" val="3033773689"/>
                    </a:ext>
                  </a:extLst>
                </a:gridCol>
                <a:gridCol w="742119">
                  <a:extLst>
                    <a:ext uri="{9D8B030D-6E8A-4147-A177-3AD203B41FA5}">
                      <a16:colId xmlns:a16="http://schemas.microsoft.com/office/drawing/2014/main" val="835886364"/>
                    </a:ext>
                  </a:extLst>
                </a:gridCol>
                <a:gridCol w="753195">
                  <a:extLst>
                    <a:ext uri="{9D8B030D-6E8A-4147-A177-3AD203B41FA5}">
                      <a16:colId xmlns:a16="http://schemas.microsoft.com/office/drawing/2014/main" val="2732349915"/>
                    </a:ext>
                  </a:extLst>
                </a:gridCol>
                <a:gridCol w="675660">
                  <a:extLst>
                    <a:ext uri="{9D8B030D-6E8A-4147-A177-3AD203B41FA5}">
                      <a16:colId xmlns:a16="http://schemas.microsoft.com/office/drawing/2014/main" val="4241413731"/>
                    </a:ext>
                  </a:extLst>
                </a:gridCol>
              </a:tblGrid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</a:t>
                      </a:r>
                      <a:r>
                        <a:rPr lang="nb-NO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Funksjonar</a:t>
                      </a:r>
                      <a:r>
                        <a:rPr lang="nb-N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B-19*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FBS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FUS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FRL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GRI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NBU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TBU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2022-23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2021-22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81957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Kontaktlærar 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91,50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71,25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20,25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56255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Elevråd/TL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-1,00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2167779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Spes.ped.koord.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22,50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-1,00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6590811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IKT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6595881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Mediatekar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85612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Sosiallærar 1.-7.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4,31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2,29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2,17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2,74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21,81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23,10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-1,29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20938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n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Sos.l./rådgjevar 8.-10.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18,45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17,70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0,75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3798138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Tidsressurs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13,89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4,68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13,32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11,42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4,32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12,32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84,95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86,70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-1,75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1000112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ATV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628988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11,25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1324405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Lærerspesialist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3,43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8,57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0587604"/>
                  </a:ext>
                </a:extLst>
              </a:tr>
              <a:tr h="358479">
                <a:tc>
                  <a:txBody>
                    <a:bodyPr/>
                    <a:lstStyle/>
                    <a:p>
                      <a:pPr algn="l" fontAlgn="b"/>
                      <a:r>
                        <a:rPr lang="nb-N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Fagfornying</a:t>
                      </a:r>
                    </a:p>
                  </a:txBody>
                  <a:tcPr marL="8081" marR="8081" marT="8081" marB="3878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8081" marR="8081" marT="8081" marB="38787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55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5973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E4B9AF-B9C5-4BC2-B670-D8CBB9490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Nytt skoleår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7F06AFF-8750-4ED6-A2DF-92B083810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Timeplaner er lagt</a:t>
            </a:r>
          </a:p>
          <a:p>
            <a:r>
              <a:rPr lang="nb-NO" dirty="0"/>
              <a:t>Vi har alle lærerne på plass, mister to som er i vikariat. </a:t>
            </a:r>
          </a:p>
          <a:p>
            <a:r>
              <a:rPr lang="nb-NO" dirty="0"/>
              <a:t>Administrasjonskonsulent skal ut i fødselspermisjon</a:t>
            </a:r>
          </a:p>
          <a:p>
            <a:r>
              <a:rPr lang="nb-NO" dirty="0"/>
              <a:t>Ser frem til et år med normal drift og eksamen tilbake som normalt,</a:t>
            </a:r>
          </a:p>
          <a:p>
            <a:r>
              <a:rPr lang="nb-NO" dirty="0"/>
              <a:t>Vi fortsatt ha fokus på elevmedvirkning og trygt skolemiljø</a:t>
            </a:r>
          </a:p>
          <a:p>
            <a:r>
              <a:rPr lang="nb-NO" dirty="0"/>
              <a:t>Ønsker å tone ned karakterfokuset</a:t>
            </a:r>
          </a:p>
          <a:p>
            <a:r>
              <a:rPr lang="nb-NO" dirty="0"/>
              <a:t>Ønsker flere emner på tvers av fag med fokus </a:t>
            </a:r>
            <a:r>
              <a:rPr lang="nb-NO"/>
              <a:t>på kompetansemål fra flere fag.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79534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4E7F60-E3B2-4AFF-9857-A56EA5780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Høring Førland skule – vedtak i kommunestyret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310BD1A-F8CD-4253-8F7D-AFF4FCC2E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KST- 012/22 Vedtak: </a:t>
            </a:r>
          </a:p>
          <a:p>
            <a:pPr marL="514350" indent="-514350">
              <a:buAutoNum type="arabicPeriod"/>
            </a:pPr>
            <a:r>
              <a:rPr lang="nb-NO" dirty="0"/>
              <a:t>Kommunestyret tek saka til orientering </a:t>
            </a:r>
          </a:p>
          <a:p>
            <a:pPr marL="514350" indent="-514350">
              <a:buAutoNum type="arabicPeriod"/>
            </a:pPr>
            <a:r>
              <a:rPr lang="nb-NO" dirty="0"/>
              <a:t>Kommunestyret ber rådmannen arbeide </a:t>
            </a:r>
            <a:r>
              <a:rPr lang="nb-NO" dirty="0" err="1"/>
              <a:t>vidare</a:t>
            </a:r>
            <a:r>
              <a:rPr lang="nb-NO" dirty="0"/>
              <a:t> med PS 009/21 «Framtidas skole 2020 – 2035» og tiltak på mellomlang og lang sikt. Arbeidet med </a:t>
            </a:r>
            <a:r>
              <a:rPr lang="nb-NO" dirty="0" err="1"/>
              <a:t>skulebruksplanen</a:t>
            </a:r>
            <a:r>
              <a:rPr lang="nb-NO" dirty="0"/>
              <a:t> må </a:t>
            </a:r>
            <a:r>
              <a:rPr lang="nb-NO" dirty="0" err="1"/>
              <a:t>sjåast</a:t>
            </a:r>
            <a:r>
              <a:rPr lang="nb-NO" dirty="0"/>
              <a:t> i </a:t>
            </a:r>
            <a:r>
              <a:rPr lang="nb-NO" dirty="0" err="1"/>
              <a:t>samanheng</a:t>
            </a:r>
            <a:r>
              <a:rPr lang="nb-NO" dirty="0"/>
              <a:t> med barnehagebruksplanen. Forutsigbarhet, åpenhet og god samhandling og </a:t>
            </a:r>
            <a:r>
              <a:rPr lang="nb-NO" dirty="0" err="1"/>
              <a:t>samskaping</a:t>
            </a:r>
            <a:r>
              <a:rPr lang="nb-NO" dirty="0"/>
              <a:t> med </a:t>
            </a:r>
            <a:r>
              <a:rPr lang="nb-NO" dirty="0" err="1"/>
              <a:t>innbyggjarar</a:t>
            </a:r>
            <a:r>
              <a:rPr lang="nb-NO" dirty="0"/>
              <a:t>, </a:t>
            </a:r>
            <a:r>
              <a:rPr lang="nb-NO" dirty="0" err="1"/>
              <a:t>brukarar</a:t>
            </a:r>
            <a:r>
              <a:rPr lang="nb-NO" dirty="0"/>
              <a:t> og tilsette må prege arbeidet. </a:t>
            </a:r>
          </a:p>
          <a:p>
            <a:pPr marL="514350" indent="-514350">
              <a:buAutoNum type="arabicPeriod"/>
            </a:pPr>
            <a:r>
              <a:rPr lang="nb-NO" dirty="0"/>
              <a:t>I arbeidet med eventuell ny Grinde skule bes rådmann vurdere konsept som nybygg, rehabilitering av </a:t>
            </a:r>
            <a:r>
              <a:rPr lang="nb-NO" dirty="0" err="1"/>
              <a:t>eksisterande</a:t>
            </a:r>
            <a:r>
              <a:rPr lang="nb-NO" dirty="0"/>
              <a:t> bygg eller </a:t>
            </a:r>
            <a:r>
              <a:rPr lang="nb-NO" dirty="0" err="1"/>
              <a:t>ein</a:t>
            </a:r>
            <a:r>
              <a:rPr lang="nb-NO" dirty="0"/>
              <a:t> kombinasjon.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69813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7F184D-45EB-4161-963C-33AC321BC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Forslag som falt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6E5AD3B-678E-4B37-94D0-FDF1CC863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Øyvind Hellerslien (FrP) la frem følgende forslag: </a:t>
            </a:r>
          </a:p>
          <a:p>
            <a:pPr marL="514350" indent="-514350">
              <a:buAutoNum type="arabicPeriod"/>
            </a:pPr>
            <a:r>
              <a:rPr lang="nb-NO" dirty="0" err="1"/>
              <a:t>Skulestrukturen</a:t>
            </a:r>
            <a:r>
              <a:rPr lang="nb-NO" dirty="0"/>
              <a:t> i Tysvær opprettholdes </a:t>
            </a:r>
          </a:p>
          <a:p>
            <a:pPr marL="514350" indent="-514350">
              <a:buAutoNum type="arabicPeriod"/>
            </a:pPr>
            <a:r>
              <a:rPr lang="nb-NO" dirty="0"/>
              <a:t>Rådmannen bes utrede hvilke nøkterne vedlikeholdskostnader som må påregnes for de neste 10 år for de skuler som rådmannen foreslås nedlagt. </a:t>
            </a:r>
          </a:p>
          <a:p>
            <a:pPr marL="514350" indent="-514350">
              <a:buAutoNum type="arabicPeriod"/>
            </a:pPr>
            <a:r>
              <a:rPr lang="nb-NO" dirty="0"/>
              <a:t>Rådmannen må utrede mulige innsparinger i nåværende </a:t>
            </a:r>
            <a:r>
              <a:rPr lang="nb-NO" dirty="0" err="1"/>
              <a:t>skulestruktur</a:t>
            </a:r>
            <a:r>
              <a:rPr lang="nb-NO" dirty="0"/>
              <a:t> ved å </a:t>
            </a:r>
            <a:r>
              <a:rPr lang="nb-NO" dirty="0" err="1"/>
              <a:t>settte</a:t>
            </a:r>
            <a:r>
              <a:rPr lang="nb-NO" dirty="0"/>
              <a:t> spesielt fokus på - digitalisering - organisering av </a:t>
            </a:r>
            <a:r>
              <a:rPr lang="nb-NO" dirty="0" err="1"/>
              <a:t>skuleadministrasjon</a:t>
            </a:r>
            <a:r>
              <a:rPr lang="nb-NO" dirty="0"/>
              <a:t> og ledelse</a:t>
            </a:r>
          </a:p>
        </p:txBody>
      </p:sp>
    </p:spTree>
    <p:extLst>
      <p:ext uri="{BB962C8B-B14F-4D97-AF65-F5344CB8AC3E}">
        <p14:creationId xmlns:p14="http://schemas.microsoft.com/office/powerpoint/2010/main" val="391211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2E9752D-CF82-456D-85FB-B0B4AAB69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Forslag som falt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280ABDA-F58E-4DCB-86A2-BE7A7398E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nb-NO" dirty="0"/>
              <a:t>Monika Lindanger (H) la frem følgende forslag: </a:t>
            </a:r>
          </a:p>
          <a:p>
            <a:pPr marL="514350" indent="-514350">
              <a:buAutoNum type="arabicPeriod"/>
            </a:pPr>
            <a:r>
              <a:rPr lang="nb-NO" dirty="0"/>
              <a:t>Kommunestyret tar rådmannens forslag til orientering. </a:t>
            </a:r>
          </a:p>
          <a:p>
            <a:pPr marL="514350" indent="-514350">
              <a:buAutoNum type="arabicPeriod"/>
            </a:pPr>
            <a:r>
              <a:rPr lang="nb-NO" dirty="0"/>
              <a:t>Kommunestyret vil drøfte barns beste og fremtidens skole med utgangspunkt i revidert samfunnsdel i kommuneplanen, og ønsker derfor å bruke mer tid på barnehage - og skolebruksplanarbeidet. </a:t>
            </a:r>
          </a:p>
          <a:p>
            <a:pPr marL="514350" indent="-514350">
              <a:buAutoNum type="arabicPeriod"/>
            </a:pPr>
            <a:r>
              <a:rPr lang="nb-NO" dirty="0"/>
              <a:t>Kommunestyret viser til regjeringens stimuleringsordning for å opprettholde nærskolene, og ser dette som et bidrag til å videreføre en desentralisert skolestruktur i Tysvær kommune på nåværende tidspunkt. </a:t>
            </a:r>
          </a:p>
          <a:p>
            <a:pPr marL="514350" indent="-514350">
              <a:buAutoNum type="arabicPeriod"/>
            </a:pPr>
            <a:r>
              <a:rPr lang="nb-NO" dirty="0"/>
              <a:t>Kommunestyret opprettholder vedtaket i sak 009/21 «Framtidas skole 2020–2035» vedtatt i kommunestyret 16.02.21, og ber rådmannen arbeide videre med dette i skolebruksplan, budsjett og økonomiplan. </a:t>
            </a:r>
          </a:p>
          <a:p>
            <a:pPr marL="514350" indent="-514350">
              <a:buAutoNum type="arabicPeriod"/>
            </a:pPr>
            <a:r>
              <a:rPr lang="nb-NO" dirty="0"/>
              <a:t>Det vedtas ikke strukturendringer for skoleåret 2022/2023 og 2023/2024. Kommunestyret viser i den forbindelse til usikre anslag på hvor mange av elevene i Førland skolekrets som vil velge Grinde som sin nærskole, og at det ikke er tatt tilstrekkelig høyde for dette i rådmannens sak jfr. pkt. 2. </a:t>
            </a:r>
          </a:p>
          <a:p>
            <a:pPr marL="514350" indent="-514350">
              <a:buAutoNum type="arabicPeriod"/>
            </a:pPr>
            <a:r>
              <a:rPr lang="nb-NO" dirty="0"/>
              <a:t>Kommunestyret viser til innbyggerinitiativet som viser at skolebruksplan-arbeidet må sikres bedre medvirkning, åpenhet og mulighet for reell </a:t>
            </a:r>
            <a:r>
              <a:rPr lang="nb-NO" dirty="0" err="1"/>
              <a:t>samskaping</a:t>
            </a:r>
            <a:r>
              <a:rPr lang="nb-NO" dirty="0"/>
              <a:t>. I det videre arbeidet må dette følges opp gjennom gode og åpne prosesser. </a:t>
            </a:r>
          </a:p>
          <a:p>
            <a:pPr marL="514350" indent="-514350">
              <a:buAutoNum type="arabicPeriod"/>
            </a:pPr>
            <a:r>
              <a:rPr lang="nb-NO" dirty="0"/>
              <a:t>Kommunestyret legger til grunn at eventuelle økte merkostnader av vedtaket innarbeides i budsjett 2023.</a:t>
            </a:r>
          </a:p>
        </p:txBody>
      </p:sp>
    </p:spTree>
    <p:extLst>
      <p:ext uri="{BB962C8B-B14F-4D97-AF65-F5344CB8AC3E}">
        <p14:creationId xmlns:p14="http://schemas.microsoft.com/office/powerpoint/2010/main" val="4158680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5C193F-5CC0-4C76-AC23-0AB360896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Ukraina – organisering av skoletilbudet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EE4B645-56C5-4430-A415-DD9E1FDB5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Stillingene som er lyst ut for å gi opplæring til nyankomne flyktninger blir organisert av kommunen sentralt. De er mye mulig Tysværvåg blir en av 5 mottaksskoler for flyktninger. Da vil vi få lærere tildelt av kommunen. Disse ansettes på 6 </a:t>
            </a:r>
            <a:r>
              <a:rPr lang="nb-NO" dirty="0" err="1"/>
              <a:t>mnd</a:t>
            </a:r>
            <a:r>
              <a:rPr lang="nb-NO" dirty="0"/>
              <a:t> kontrakter.</a:t>
            </a:r>
          </a:p>
          <a:p>
            <a:pPr marL="0" indent="0">
              <a:buNone/>
            </a:pPr>
            <a:r>
              <a:rPr lang="nb-NO" dirty="0"/>
              <a:t>Jeg vet om 10 adresser i vår skolekrets som har sagt ja til å bosette flyktninger.</a:t>
            </a:r>
          </a:p>
          <a:p>
            <a:pPr marL="0" indent="0">
              <a:buNone/>
            </a:pPr>
            <a:r>
              <a:rPr lang="nb-NO" dirty="0"/>
              <a:t>Per dags dato er det 7 elever fra Ukraina som har startet opp med skolegang i Tysvær på henholdsvis </a:t>
            </a:r>
            <a:r>
              <a:rPr lang="nb-NO" dirty="0" err="1"/>
              <a:t>Frakkagjerd</a:t>
            </a:r>
            <a:r>
              <a:rPr lang="nb-NO" dirty="0"/>
              <a:t> barneskole og </a:t>
            </a:r>
            <a:r>
              <a:rPr lang="nb-NO" dirty="0" err="1"/>
              <a:t>Frakkagjerd</a:t>
            </a:r>
            <a:r>
              <a:rPr lang="nb-NO" dirty="0"/>
              <a:t> ungdomsskole.</a:t>
            </a:r>
          </a:p>
          <a:p>
            <a:pPr marL="0" indent="0">
              <a:buNone/>
            </a:pPr>
            <a:r>
              <a:rPr lang="nb-NO" dirty="0"/>
              <a:t>Vi er motivert for å hjelpe og skal klare å gi et godt tilbud til de som evt. Kommer til oss.</a:t>
            </a:r>
          </a:p>
        </p:txBody>
      </p:sp>
    </p:spTree>
    <p:extLst>
      <p:ext uri="{BB962C8B-B14F-4D97-AF65-F5344CB8AC3E}">
        <p14:creationId xmlns:p14="http://schemas.microsoft.com/office/powerpoint/2010/main" val="1002956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7F9B0E2-3860-400F-8029-338E791F7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Evt.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F46C30D-A5F8-4090-9F1D-0F729D998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Mot film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9453830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">
  <a:themeElements>
    <a:clrScheme name="Gal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588</TotalTime>
  <Words>997</Words>
  <Application>Microsoft Office PowerPoint</Application>
  <PresentationFormat>Widescreen</PresentationFormat>
  <Paragraphs>325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5" baseType="lpstr">
      <vt:lpstr>Arial</vt:lpstr>
      <vt:lpstr>Calibri</vt:lpstr>
      <vt:lpstr>Gill Sans MT</vt:lpstr>
      <vt:lpstr>Manrope</vt:lpstr>
      <vt:lpstr>Galleri</vt:lpstr>
      <vt:lpstr>Referat  SU/SMU møte </vt:lpstr>
      <vt:lpstr>Rammetimetall</vt:lpstr>
      <vt:lpstr>Rammetimetall - funksjoner</vt:lpstr>
      <vt:lpstr>Nytt skoleår</vt:lpstr>
      <vt:lpstr>Høring Førland skule – vedtak i kommunestyret</vt:lpstr>
      <vt:lpstr>Forslag som falt</vt:lpstr>
      <vt:lpstr>Forslag som falt</vt:lpstr>
      <vt:lpstr>Ukraina – organisering av skoletilbudet</vt:lpstr>
      <vt:lpstr>Evt.</vt:lpstr>
      <vt:lpstr>Neste møte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SU/SMU møte</dc:title>
  <dc:creator>Geir Dybdahl</dc:creator>
  <cp:lastModifiedBy>Geir Dybdahl</cp:lastModifiedBy>
  <cp:revision>2</cp:revision>
  <dcterms:created xsi:type="dcterms:W3CDTF">2022-04-20T05:36:41Z</dcterms:created>
  <dcterms:modified xsi:type="dcterms:W3CDTF">2022-04-25T12:57:15Z</dcterms:modified>
</cp:coreProperties>
</file>