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71" r:id="rId2"/>
    <p:sldId id="266" r:id="rId3"/>
    <p:sldId id="267" r:id="rId4"/>
    <p:sldId id="268" r:id="rId5"/>
    <p:sldId id="269" r:id="rId6"/>
    <p:sldId id="270" r:id="rId7"/>
    <p:sldId id="256" r:id="rId8"/>
    <p:sldId id="259" r:id="rId9"/>
    <p:sldId id="257" r:id="rId10"/>
    <p:sldId id="258" r:id="rId11"/>
    <p:sldId id="261" r:id="rId12"/>
    <p:sldId id="260" r:id="rId13"/>
    <p:sldId id="262" r:id="rId14"/>
    <p:sldId id="263" r:id="rId15"/>
    <p:sldId id="264" r:id="rId16"/>
    <p:sldId id="279" r:id="rId17"/>
    <p:sldId id="272" r:id="rId18"/>
    <p:sldId id="276" r:id="rId19"/>
    <p:sldId id="277" r:id="rId20"/>
    <p:sldId id="273" r:id="rId21"/>
    <p:sldId id="274" r:id="rId22"/>
    <p:sldId id="275"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016470-6CB7-4403-A35E-E269C88BA992}" type="datetimeFigureOut">
              <a:rPr lang="nb-NO" smtClean="0"/>
              <a:t>08.10.2021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429BC5-C00F-44BF-A88E-547EADCE1F9C}" type="slidenum">
              <a:rPr lang="nb-NO" smtClean="0"/>
              <a:t>‹#›</a:t>
            </a:fld>
            <a:endParaRPr lang="nb-NO"/>
          </a:p>
        </p:txBody>
      </p:sp>
    </p:spTree>
    <p:extLst>
      <p:ext uri="{BB962C8B-B14F-4D97-AF65-F5344CB8AC3E}">
        <p14:creationId xmlns:p14="http://schemas.microsoft.com/office/powerpoint/2010/main" val="4208989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Dette er punkter</a:t>
            </a:r>
            <a:r>
              <a:rPr lang="nb-NO" baseline="0" dirty="0" smtClean="0"/>
              <a:t> vi i fellesskap skal foredle, forbedre og forkaste/har forkastet</a:t>
            </a:r>
            <a:endParaRPr lang="nb-NO" dirty="0"/>
          </a:p>
        </p:txBody>
      </p:sp>
      <p:sp>
        <p:nvSpPr>
          <p:cNvPr id="4" name="Plassholder for lysbildenummer 3"/>
          <p:cNvSpPr>
            <a:spLocks noGrp="1"/>
          </p:cNvSpPr>
          <p:nvPr>
            <p:ph type="sldNum" sz="quarter" idx="10"/>
          </p:nvPr>
        </p:nvSpPr>
        <p:spPr/>
        <p:txBody>
          <a:bodyPr/>
          <a:lstStyle/>
          <a:p>
            <a:fld id="{D61F169D-4A72-41BF-89E8-EB0BD42BF04C}" type="slidenum">
              <a:rPr lang="nb-NO" smtClean="0"/>
              <a:t>23</a:t>
            </a:fld>
            <a:endParaRPr lang="nb-NO"/>
          </a:p>
        </p:txBody>
      </p:sp>
    </p:spTree>
    <p:extLst>
      <p:ext uri="{BB962C8B-B14F-4D97-AF65-F5344CB8AC3E}">
        <p14:creationId xmlns:p14="http://schemas.microsoft.com/office/powerpoint/2010/main" val="2767534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nb-NO" smtClean="0"/>
              <a:t>Klikk for å redigere tittelstil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nb-NO" smtClean="0"/>
              <a:t>Klikk for å redigere tittelstil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Rediger tekststiler i malen</a:t>
            </a:r>
          </a:p>
        </p:txBody>
      </p:sp>
      <p:sp>
        <p:nvSpPr>
          <p:cNvPr id="4" name="Date Placeholder 3"/>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itat med tekst">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nb-NO" smtClean="0"/>
              <a:t>Klikk for å redigere tittelstil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smtClean="0"/>
              <a:t>Rediger tekststiler i malen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Rediger tekststiler i malen</a:t>
            </a:r>
          </a:p>
        </p:txBody>
      </p:sp>
      <p:sp>
        <p:nvSpPr>
          <p:cNvPr id="4" name="Date Placeholder 3"/>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nb-NO" smtClean="0"/>
              <a:t>Klikk for å redigere tittelstil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b-NO" smtClean="0"/>
              <a:t>Rediger tekststiler i malen</a:t>
            </a:r>
          </a:p>
        </p:txBody>
      </p:sp>
      <p:sp>
        <p:nvSpPr>
          <p:cNvPr id="5" name="Date Placeholder 4"/>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med sitat">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nb-NO" smtClean="0"/>
              <a:t>Klikk for å redigere tittelstil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smtClean="0"/>
              <a:t>Rediger tekststiler i malen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b-NO" smtClean="0"/>
              <a:t>Rediger tekststiler i malen</a:t>
            </a:r>
          </a:p>
        </p:txBody>
      </p:sp>
      <p:sp>
        <p:nvSpPr>
          <p:cNvPr id="5" name="Date Placeholder 4"/>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nn eller Usann">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nb-NO" smtClean="0"/>
              <a:t>Klikk for å redigere tittelstil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b-NO" smtClean="0"/>
              <a:t>Rediger tekststiler i malen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b-NO" smtClean="0"/>
              <a:t>Rediger tekststiler i malen</a:t>
            </a:r>
          </a:p>
        </p:txBody>
      </p:sp>
      <p:sp>
        <p:nvSpPr>
          <p:cNvPr id="5" name="Date Placeholder 4"/>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Vertical Text Placeholder 2"/>
          <p:cNvSpPr>
            <a:spLocks noGrp="1"/>
          </p:cNvSpPr>
          <p:nvPr>
            <p:ph type="body" orient="vert" idx="1"/>
          </p:nvPr>
        </p:nvSpPr>
        <p:spPr/>
        <p:txBody>
          <a:bodyPr vert="eaVert" ancho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nb-NO" smtClean="0"/>
              <a:t>Klikk for å redigere tittelstil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nb-NO" smtClean="0"/>
              <a:t>Klikk for å redigere tittelstil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nb-NO" smtClean="0"/>
              <a:t>Klikk for å redigere tittelstil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Rediger tekststiler i malen</a:t>
            </a:r>
          </a:p>
        </p:txBody>
      </p:sp>
      <p:sp>
        <p:nvSpPr>
          <p:cNvPr id="4" name="Date Placeholder 3"/>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b-NO" smtClean="0"/>
              <a:t>Klikk for å redigere tittelstil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nb-NO" smtClean="0"/>
              <a:t>Klikk for å redigere tittelstil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Rediger tekststiler i malen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nb-NO" smtClean="0"/>
              <a:t>Klikk for å redigere tittelstil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Rediger tekststiler i malen</a:t>
            </a:r>
          </a:p>
        </p:txBody>
      </p:sp>
      <p:sp>
        <p:nvSpPr>
          <p:cNvPr id="5" name="Date Placeholder 4"/>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nb-NO" smtClean="0"/>
              <a:t>Klikk for å redigere tittelstil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smtClean="0"/>
              <a:t>Klikk ikonet for å legge til et bilde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Rediger tekststiler i malen</a:t>
            </a:r>
          </a:p>
        </p:txBody>
      </p:sp>
      <p:sp>
        <p:nvSpPr>
          <p:cNvPr id="5" name="Date Placeholder 4"/>
          <p:cNvSpPr>
            <a:spLocks noGrp="1"/>
          </p:cNvSpPr>
          <p:nvPr>
            <p:ph type="dt" sz="half" idx="10"/>
          </p:nvPr>
        </p:nvSpPr>
        <p:spPr/>
        <p:txBody>
          <a:bodyPr/>
          <a:lstStyle/>
          <a:p>
            <a:fld id="{B61BEF0D-F0BB-DE4B-95CE-6DB70DBA9567}" type="datetimeFigureOut">
              <a:rPr lang="en-US" dirty="0"/>
              <a:pPr/>
              <a:t>10/8/2021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nb-NO" smtClean="0"/>
              <a:t>Klikk for å redigere tittelstil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10/8/2021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SU/SMU møte 7. oktober 2021</a:t>
            </a:r>
            <a:endParaRPr lang="nb-NO" dirty="0"/>
          </a:p>
        </p:txBody>
      </p:sp>
      <p:sp>
        <p:nvSpPr>
          <p:cNvPr id="3" name="Plassholder for innhold 2"/>
          <p:cNvSpPr>
            <a:spLocks noGrp="1"/>
          </p:cNvSpPr>
          <p:nvPr>
            <p:ph idx="1"/>
          </p:nvPr>
        </p:nvSpPr>
        <p:spPr/>
        <p:txBody>
          <a:bodyPr/>
          <a:lstStyle/>
          <a:p>
            <a:r>
              <a:rPr lang="nb-NO" dirty="0" smtClean="0"/>
              <a:t>Ny </a:t>
            </a:r>
            <a:r>
              <a:rPr lang="nb-NO" dirty="0"/>
              <a:t>læreplan – ny </a:t>
            </a:r>
            <a:r>
              <a:rPr lang="nb-NO" dirty="0" smtClean="0"/>
              <a:t>vurderingspraksis</a:t>
            </a:r>
          </a:p>
          <a:p>
            <a:r>
              <a:rPr lang="nb-NO" dirty="0"/>
              <a:t>Ny strategiplan for Tysværskolen – mål for perioden 2021 - </a:t>
            </a:r>
            <a:r>
              <a:rPr lang="nb-NO" dirty="0" smtClean="0"/>
              <a:t>2025</a:t>
            </a:r>
            <a:endParaRPr lang="nb-NO" dirty="0"/>
          </a:p>
          <a:p>
            <a:r>
              <a:rPr lang="nb-NO" dirty="0"/>
              <a:t>IBS prosjektet</a:t>
            </a:r>
          </a:p>
          <a:p>
            <a:r>
              <a:rPr lang="nb-NO" dirty="0" err="1"/>
              <a:t>Evt</a:t>
            </a:r>
            <a:endParaRPr lang="nb-NO" dirty="0"/>
          </a:p>
        </p:txBody>
      </p:sp>
    </p:spTree>
    <p:extLst>
      <p:ext uri="{BB962C8B-B14F-4D97-AF65-F5344CB8AC3E}">
        <p14:creationId xmlns:p14="http://schemas.microsoft.com/office/powerpoint/2010/main" val="1188174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401338" y="761485"/>
            <a:ext cx="4884462" cy="948630"/>
          </a:xfrm>
        </p:spPr>
        <p:txBody>
          <a:bodyPr>
            <a:normAutofit fontScale="90000"/>
          </a:bodyPr>
          <a:lstStyle/>
          <a:p>
            <a:r>
              <a:rPr lang="nb-NO" dirty="0" smtClean="0"/>
              <a:t>Den store ideen om</a:t>
            </a:r>
            <a:br>
              <a:rPr lang="nb-NO" dirty="0" smtClean="0"/>
            </a:br>
            <a:r>
              <a:rPr lang="nb-NO" dirty="0" smtClean="0"/>
              <a:t>vurdering </a:t>
            </a:r>
            <a:r>
              <a:rPr lang="nb-NO" i="1" dirty="0" smtClean="0"/>
              <a:t>for </a:t>
            </a:r>
            <a:r>
              <a:rPr lang="nb-NO" dirty="0" smtClean="0"/>
              <a:t>læring:</a:t>
            </a:r>
            <a:endParaRPr lang="nb-NO" dirty="0"/>
          </a:p>
        </p:txBody>
      </p:sp>
      <p:sp>
        <p:nvSpPr>
          <p:cNvPr id="3" name="Plassholder for innhold 2"/>
          <p:cNvSpPr>
            <a:spLocks noGrp="1"/>
          </p:cNvSpPr>
          <p:nvPr>
            <p:ph idx="1"/>
          </p:nvPr>
        </p:nvSpPr>
        <p:spPr>
          <a:xfrm>
            <a:off x="2589212" y="1863634"/>
            <a:ext cx="8915400" cy="4047588"/>
          </a:xfrm>
        </p:spPr>
        <p:txBody>
          <a:bodyPr/>
          <a:lstStyle/>
          <a:p>
            <a:r>
              <a:rPr lang="nb-NO" dirty="0" smtClean="0"/>
              <a:t>Vurdering – </a:t>
            </a:r>
            <a:r>
              <a:rPr lang="nb-NO" i="1" dirty="0" smtClean="0"/>
              <a:t>fremme </a:t>
            </a:r>
            <a:r>
              <a:rPr lang="nb-NO" dirty="0" smtClean="0"/>
              <a:t>læring</a:t>
            </a:r>
          </a:p>
          <a:p>
            <a:r>
              <a:rPr lang="nb-NO" dirty="0" smtClean="0"/>
              <a:t>Minutt for minutt – dag for dag</a:t>
            </a:r>
          </a:p>
          <a:p>
            <a:pPr lvl="1"/>
            <a:r>
              <a:rPr lang="nb-NO" dirty="0" smtClean="0"/>
              <a:t>Få tak i informasjon for å bestemme hva som blir det neste steget i læringsprosessen</a:t>
            </a:r>
          </a:p>
          <a:p>
            <a:pPr lvl="1"/>
            <a:r>
              <a:rPr lang="nb-NO" sz="1200" dirty="0" smtClean="0"/>
              <a:t>(Modellen er hentet og oversatt fra </a:t>
            </a:r>
            <a:r>
              <a:rPr lang="nb-NO" sz="1200" dirty="0" err="1" smtClean="0"/>
              <a:t>Wiliam</a:t>
            </a:r>
            <a:r>
              <a:rPr lang="nb-NO" sz="1200" dirty="0" smtClean="0"/>
              <a:t>, 2013)</a:t>
            </a:r>
            <a:endParaRPr lang="nb-NO" sz="1200" dirty="0"/>
          </a:p>
          <a:p>
            <a:pPr lvl="1"/>
            <a:endParaRPr lang="nb-NO" dirty="0"/>
          </a:p>
        </p:txBody>
      </p:sp>
      <p:pic>
        <p:nvPicPr>
          <p:cNvPr id="1028" name="Picture 4" descr="Lyspære, Synes At, Idé, Løs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7200" y="153307"/>
            <a:ext cx="3590606" cy="239844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ell 4"/>
          <p:cNvGraphicFramePr>
            <a:graphicFrameLocks noGrp="1"/>
          </p:cNvGraphicFramePr>
          <p:nvPr>
            <p:extLst>
              <p:ext uri="{D42A27DB-BD31-4B8C-83A1-F6EECF244321}">
                <p14:modId xmlns:p14="http://schemas.microsoft.com/office/powerpoint/2010/main" val="4189068384"/>
              </p:ext>
            </p:extLst>
          </p:nvPr>
        </p:nvGraphicFramePr>
        <p:xfrm>
          <a:off x="2306091" y="3516238"/>
          <a:ext cx="7264628" cy="3179480"/>
        </p:xfrm>
        <a:graphic>
          <a:graphicData uri="http://schemas.openxmlformats.org/drawingml/2006/table">
            <a:tbl>
              <a:tblPr firstRow="1" firstCol="1" bandRow="1">
                <a:tableStyleId>{5C22544A-7EE6-4342-B048-85BDC9FD1C3A}</a:tableStyleId>
              </a:tblPr>
              <a:tblGrid>
                <a:gridCol w="1246579">
                  <a:extLst>
                    <a:ext uri="{9D8B030D-6E8A-4147-A177-3AD203B41FA5}">
                      <a16:colId xmlns:a16="http://schemas.microsoft.com/office/drawing/2014/main" val="2308865951"/>
                    </a:ext>
                  </a:extLst>
                </a:gridCol>
                <a:gridCol w="2384933">
                  <a:extLst>
                    <a:ext uri="{9D8B030D-6E8A-4147-A177-3AD203B41FA5}">
                      <a16:colId xmlns:a16="http://schemas.microsoft.com/office/drawing/2014/main" val="1021584498"/>
                    </a:ext>
                  </a:extLst>
                </a:gridCol>
                <a:gridCol w="1816558">
                  <a:extLst>
                    <a:ext uri="{9D8B030D-6E8A-4147-A177-3AD203B41FA5}">
                      <a16:colId xmlns:a16="http://schemas.microsoft.com/office/drawing/2014/main" val="756331291"/>
                    </a:ext>
                  </a:extLst>
                </a:gridCol>
                <a:gridCol w="1816558">
                  <a:extLst>
                    <a:ext uri="{9D8B030D-6E8A-4147-A177-3AD203B41FA5}">
                      <a16:colId xmlns:a16="http://schemas.microsoft.com/office/drawing/2014/main" val="852794338"/>
                    </a:ext>
                  </a:extLst>
                </a:gridCol>
              </a:tblGrid>
              <a:tr h="473954">
                <a:tc>
                  <a:txBody>
                    <a:bodyPr/>
                    <a:lstStyle/>
                    <a:p>
                      <a:pPr>
                        <a:lnSpc>
                          <a:spcPct val="150000"/>
                        </a:lnSpc>
                        <a:spcAft>
                          <a:spcPts val="0"/>
                        </a:spcAft>
                      </a:pPr>
                      <a:r>
                        <a:rPr lang="nb-NO" sz="1200" dirty="0">
                          <a:effectLst/>
                        </a:rPr>
                        <a:t> </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nb-NO" sz="1200" dirty="0">
                          <a:effectLst/>
                        </a:rPr>
                        <a:t>I Hvor skal eleven?</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nb-NO" sz="1200">
                          <a:effectLst/>
                        </a:rPr>
                        <a:t>II Hvor er eleven?</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nb-NO" sz="1200">
                          <a:effectLst/>
                        </a:rPr>
                        <a:t>III Hva må gjøres for å komme dit?</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79612160"/>
                  </a:ext>
                </a:extLst>
              </a:tr>
              <a:tr h="1658841">
                <a:tc>
                  <a:txBody>
                    <a:bodyPr/>
                    <a:lstStyle/>
                    <a:p>
                      <a:pPr>
                        <a:lnSpc>
                          <a:spcPct val="150000"/>
                        </a:lnSpc>
                        <a:spcAft>
                          <a:spcPts val="0"/>
                        </a:spcAft>
                      </a:pPr>
                      <a:r>
                        <a:rPr lang="nb-NO" sz="1200">
                          <a:effectLst/>
                        </a:rPr>
                        <a:t>Lærer</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spcAft>
                          <a:spcPts val="0"/>
                        </a:spcAft>
                      </a:pPr>
                      <a:r>
                        <a:rPr lang="nb-NO" sz="1200" dirty="0">
                          <a:effectLst/>
                        </a:rPr>
                        <a:t> </a:t>
                      </a:r>
                      <a:endParaRPr lang="nb-NO" sz="1100" dirty="0">
                        <a:effectLst/>
                      </a:endParaRPr>
                    </a:p>
                    <a:p>
                      <a:pPr>
                        <a:spcAft>
                          <a:spcPts val="0"/>
                        </a:spcAft>
                      </a:pPr>
                      <a:r>
                        <a:rPr lang="nb-NO" sz="1200" dirty="0">
                          <a:effectLst/>
                        </a:rPr>
                        <a:t> </a:t>
                      </a:r>
                      <a:endParaRPr lang="nb-NO" sz="1100" dirty="0">
                        <a:effectLst/>
                      </a:endParaRPr>
                    </a:p>
                    <a:p>
                      <a:pPr>
                        <a:spcAft>
                          <a:spcPts val="0"/>
                        </a:spcAft>
                      </a:pPr>
                      <a:r>
                        <a:rPr lang="nb-NO" sz="1200" dirty="0">
                          <a:effectLst/>
                        </a:rPr>
                        <a:t> </a:t>
                      </a:r>
                      <a:endParaRPr lang="nb-NO" sz="1100" dirty="0">
                        <a:effectLst/>
                      </a:endParaRPr>
                    </a:p>
                    <a:p>
                      <a:pPr>
                        <a:spcAft>
                          <a:spcPts val="0"/>
                        </a:spcAft>
                      </a:pPr>
                      <a:r>
                        <a:rPr lang="nb-NO" sz="1200" dirty="0" smtClean="0">
                          <a:effectLst/>
                        </a:rPr>
                        <a:t>1</a:t>
                      </a:r>
                    </a:p>
                    <a:p>
                      <a:pPr>
                        <a:spcAft>
                          <a:spcPts val="0"/>
                        </a:spcAft>
                      </a:pPr>
                      <a:r>
                        <a:rPr lang="nb-NO" sz="1200" dirty="0" smtClean="0">
                          <a:effectLst/>
                        </a:rPr>
                        <a:t>Klargjøre</a:t>
                      </a:r>
                      <a:r>
                        <a:rPr lang="nb-NO" sz="1200" dirty="0">
                          <a:effectLst/>
                        </a:rPr>
                        <a:t>, dele </a:t>
                      </a:r>
                      <a:endParaRPr lang="nb-NO" sz="1100" dirty="0">
                        <a:effectLst/>
                      </a:endParaRPr>
                    </a:p>
                    <a:p>
                      <a:pPr>
                        <a:spcAft>
                          <a:spcPts val="0"/>
                        </a:spcAft>
                      </a:pPr>
                      <a:r>
                        <a:rPr lang="nb-NO" sz="1200" dirty="0">
                          <a:effectLst/>
                        </a:rPr>
                        <a:t>og forstå læringsmål og kriterier</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endParaRPr lang="nb-NO" sz="1200" dirty="0" smtClean="0">
                        <a:effectLst/>
                      </a:endParaRPr>
                    </a:p>
                    <a:p>
                      <a:pPr>
                        <a:spcAft>
                          <a:spcPts val="0"/>
                        </a:spcAft>
                      </a:pPr>
                      <a:r>
                        <a:rPr lang="nb-NO" sz="1200" dirty="0" smtClean="0">
                          <a:effectLst/>
                        </a:rPr>
                        <a:t>2</a:t>
                      </a:r>
                    </a:p>
                    <a:p>
                      <a:pPr>
                        <a:spcAft>
                          <a:spcPts val="0"/>
                        </a:spcAft>
                      </a:pPr>
                      <a:r>
                        <a:rPr lang="nb-NO" sz="1200" dirty="0" smtClean="0">
                          <a:effectLst/>
                        </a:rPr>
                        <a:t>Legge </a:t>
                      </a:r>
                      <a:r>
                        <a:rPr lang="nb-NO" sz="1200" dirty="0">
                          <a:effectLst/>
                        </a:rPr>
                        <a:t>til rette for effektive diskusjoner, aktiviteter og oppgaver som viser elevens læring</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endParaRPr lang="nb-NO" sz="1200" dirty="0" smtClean="0">
                        <a:effectLst/>
                      </a:endParaRPr>
                    </a:p>
                    <a:p>
                      <a:pPr>
                        <a:spcAft>
                          <a:spcPts val="0"/>
                        </a:spcAft>
                      </a:pPr>
                      <a:r>
                        <a:rPr lang="nb-NO" sz="1200" dirty="0" smtClean="0">
                          <a:effectLst/>
                        </a:rPr>
                        <a:t>3 </a:t>
                      </a:r>
                    </a:p>
                    <a:p>
                      <a:pPr>
                        <a:spcAft>
                          <a:spcPts val="0"/>
                        </a:spcAft>
                      </a:pPr>
                      <a:r>
                        <a:rPr lang="nb-NO" sz="1200" dirty="0" smtClean="0">
                          <a:effectLst/>
                        </a:rPr>
                        <a:t>Tilbakemeldinger </a:t>
                      </a:r>
                      <a:r>
                        <a:rPr lang="nb-NO" sz="1200" dirty="0">
                          <a:effectLst/>
                        </a:rPr>
                        <a:t>som fører eleven fremover</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0337445"/>
                  </a:ext>
                </a:extLst>
              </a:tr>
              <a:tr h="572731">
                <a:tc>
                  <a:txBody>
                    <a:bodyPr/>
                    <a:lstStyle/>
                    <a:p>
                      <a:pPr>
                        <a:lnSpc>
                          <a:spcPct val="150000"/>
                        </a:lnSpc>
                        <a:spcAft>
                          <a:spcPts val="0"/>
                        </a:spcAft>
                      </a:pPr>
                      <a:r>
                        <a:rPr lang="nb-NO" sz="1200">
                          <a:effectLst/>
                        </a:rPr>
                        <a:t>Medelev</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nb-NO"/>
                    </a:p>
                  </a:txBody>
                  <a:tcPr/>
                </a:tc>
                <a:tc gridSpan="2">
                  <a:txBody>
                    <a:bodyPr/>
                    <a:lstStyle/>
                    <a:p>
                      <a:pPr>
                        <a:spcAft>
                          <a:spcPts val="0"/>
                        </a:spcAft>
                      </a:pPr>
                      <a:r>
                        <a:rPr lang="nb-NO" sz="1200" dirty="0">
                          <a:effectLst/>
                        </a:rPr>
                        <a:t>4 </a:t>
                      </a:r>
                      <a:endParaRPr lang="nb-NO" sz="1200" dirty="0" smtClean="0">
                        <a:effectLst/>
                      </a:endParaRPr>
                    </a:p>
                    <a:p>
                      <a:pPr>
                        <a:spcAft>
                          <a:spcPts val="0"/>
                        </a:spcAft>
                      </a:pPr>
                      <a:r>
                        <a:rPr lang="nb-NO" sz="1200" dirty="0" smtClean="0">
                          <a:effectLst/>
                        </a:rPr>
                        <a:t>Aktivere </a:t>
                      </a:r>
                      <a:r>
                        <a:rPr lang="nb-NO" sz="1200" dirty="0">
                          <a:effectLst/>
                        </a:rPr>
                        <a:t>elevene som læringsressurser for hverandre</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nb-NO"/>
                    </a:p>
                  </a:txBody>
                  <a:tcPr/>
                </a:tc>
                <a:extLst>
                  <a:ext uri="{0D108BD9-81ED-4DB2-BD59-A6C34878D82A}">
                    <a16:rowId xmlns:a16="http://schemas.microsoft.com/office/drawing/2014/main" val="1808336241"/>
                  </a:ext>
                </a:extLst>
              </a:tr>
              <a:tr h="473954">
                <a:tc>
                  <a:txBody>
                    <a:bodyPr/>
                    <a:lstStyle/>
                    <a:p>
                      <a:pPr>
                        <a:lnSpc>
                          <a:spcPct val="150000"/>
                        </a:lnSpc>
                        <a:spcAft>
                          <a:spcPts val="0"/>
                        </a:spcAft>
                      </a:pPr>
                      <a:r>
                        <a:rPr lang="nb-NO" sz="1200">
                          <a:effectLst/>
                        </a:rPr>
                        <a:t>Elev</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nb-NO"/>
                    </a:p>
                  </a:txBody>
                  <a:tcPr/>
                </a:tc>
                <a:tc gridSpan="2">
                  <a:txBody>
                    <a:bodyPr/>
                    <a:lstStyle/>
                    <a:p>
                      <a:pPr>
                        <a:spcAft>
                          <a:spcPts val="0"/>
                        </a:spcAft>
                      </a:pPr>
                      <a:r>
                        <a:rPr lang="nb-NO" sz="1200" dirty="0">
                          <a:effectLst/>
                        </a:rPr>
                        <a:t>5 </a:t>
                      </a:r>
                      <a:endParaRPr lang="nb-NO" sz="1200" dirty="0" smtClean="0">
                        <a:effectLst/>
                      </a:endParaRPr>
                    </a:p>
                    <a:p>
                      <a:pPr>
                        <a:spcAft>
                          <a:spcPts val="0"/>
                        </a:spcAft>
                      </a:pPr>
                      <a:r>
                        <a:rPr lang="nb-NO" sz="1200" dirty="0" smtClean="0">
                          <a:effectLst/>
                        </a:rPr>
                        <a:t>Aktivere </a:t>
                      </a:r>
                      <a:r>
                        <a:rPr lang="nb-NO" sz="1200" dirty="0">
                          <a:effectLst/>
                        </a:rPr>
                        <a:t>elevene som eiere av sin egen læring</a:t>
                      </a:r>
                      <a:endParaRPr lang="nb-NO"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nb-NO"/>
                    </a:p>
                  </a:txBody>
                  <a:tcPr/>
                </a:tc>
                <a:extLst>
                  <a:ext uri="{0D108BD9-81ED-4DB2-BD59-A6C34878D82A}">
                    <a16:rowId xmlns:a16="http://schemas.microsoft.com/office/drawing/2014/main" val="574476119"/>
                  </a:ext>
                </a:extLst>
              </a:tr>
            </a:tbl>
          </a:graphicData>
        </a:graphic>
      </p:graphicFrame>
    </p:spTree>
    <p:extLst>
      <p:ext uri="{BB962C8B-B14F-4D97-AF65-F5344CB8AC3E}">
        <p14:creationId xmlns:p14="http://schemas.microsoft.com/office/powerpoint/2010/main" val="33184933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Undervisning og læring</a:t>
            </a:r>
            <a:endParaRPr lang="nb-NO" dirty="0"/>
          </a:p>
        </p:txBody>
      </p:sp>
      <p:sp>
        <p:nvSpPr>
          <p:cNvPr id="3" name="Plassholder for innhold 2"/>
          <p:cNvSpPr>
            <a:spLocks noGrp="1"/>
          </p:cNvSpPr>
          <p:nvPr>
            <p:ph idx="1"/>
          </p:nvPr>
        </p:nvSpPr>
        <p:spPr>
          <a:xfrm>
            <a:off x="2589212" y="1358537"/>
            <a:ext cx="8915400" cy="5425440"/>
          </a:xfrm>
        </p:spPr>
        <p:txBody>
          <a:bodyPr>
            <a:normAutofit lnSpcReduction="10000"/>
          </a:bodyPr>
          <a:lstStyle/>
          <a:p>
            <a:r>
              <a:rPr lang="nb-NO" dirty="0" smtClean="0"/>
              <a:t>«Elevene våre lærer ikke det vi underviser dem» (</a:t>
            </a:r>
            <a:r>
              <a:rPr lang="nb-NO" dirty="0" err="1" smtClean="0"/>
              <a:t>Wiliam</a:t>
            </a:r>
            <a:r>
              <a:rPr lang="nb-NO" dirty="0" smtClean="0"/>
              <a:t>, 2013)</a:t>
            </a:r>
          </a:p>
          <a:p>
            <a:pPr marL="0" indent="0">
              <a:buNone/>
            </a:pPr>
            <a:endParaRPr lang="nb-NO" dirty="0" smtClean="0"/>
          </a:p>
          <a:p>
            <a:endParaRPr lang="nb-NO" dirty="0"/>
          </a:p>
          <a:p>
            <a:endParaRPr lang="nb-NO" dirty="0" smtClean="0"/>
          </a:p>
          <a:p>
            <a:pPr marL="0" indent="0">
              <a:buNone/>
            </a:pPr>
            <a:endParaRPr lang="nb-NO" dirty="0" smtClean="0"/>
          </a:p>
          <a:p>
            <a:pPr marL="0" indent="0">
              <a:buNone/>
            </a:pPr>
            <a:endParaRPr lang="nb-NO" dirty="0"/>
          </a:p>
          <a:p>
            <a:pPr marL="0" indent="0">
              <a:buNone/>
            </a:pPr>
            <a:endParaRPr lang="nb-NO" dirty="0" smtClean="0"/>
          </a:p>
          <a:p>
            <a:pPr marL="0" indent="0">
              <a:buNone/>
            </a:pPr>
            <a:endParaRPr lang="nb-NO" dirty="0"/>
          </a:p>
          <a:p>
            <a:pPr marL="0" indent="0">
              <a:buNone/>
            </a:pPr>
            <a:endParaRPr lang="nb-NO" dirty="0" smtClean="0"/>
          </a:p>
          <a:p>
            <a:pPr marL="0" indent="0">
              <a:buNone/>
            </a:pPr>
            <a:endParaRPr lang="nb-NO" dirty="0"/>
          </a:p>
          <a:p>
            <a:pPr marL="0" indent="0">
              <a:buNone/>
            </a:pPr>
            <a:endParaRPr lang="nb-NO" dirty="0" smtClean="0"/>
          </a:p>
          <a:p>
            <a:pPr marL="0" indent="0">
              <a:buNone/>
            </a:pPr>
            <a:endParaRPr lang="nb-NO" dirty="0"/>
          </a:p>
          <a:p>
            <a:pPr marL="0" indent="0">
              <a:buNone/>
            </a:pPr>
            <a:endParaRPr lang="nb-NO" dirty="0" smtClean="0"/>
          </a:p>
          <a:p>
            <a:pPr marL="0" indent="0">
              <a:buNone/>
            </a:pPr>
            <a:r>
              <a:rPr lang="nb-NO" dirty="0" smtClean="0"/>
              <a:t>		Et </a:t>
            </a:r>
            <a:r>
              <a:rPr lang="nb-NO" dirty="0"/>
              <a:t>skifte fra kvalitetskontroll til kvalitetssikring</a:t>
            </a:r>
          </a:p>
          <a:p>
            <a:pPr marL="0" indent="0">
              <a:buNone/>
            </a:pPr>
            <a:endParaRPr lang="nb-NO" dirty="0" smtClean="0"/>
          </a:p>
        </p:txBody>
      </p:sp>
      <p:sp>
        <p:nvSpPr>
          <p:cNvPr id="4" name="AutoShape 2" descr="data:image/jpg;base64,%20/9j/4AAQSkZJRgABAQEAYABgAAD/2wBDAAUDBAQEAwUEBAQFBQUGBwwIBwcHBw8LCwkMEQ8SEhEPERETFhwXExQaFRERGCEYGh0dHx8fExciJCIeJBweHx7/2wBDAQUFBQcGBw4ICA4eFBEUHh4eHh4eHh4eHh4eHh4eHh4eHh4eHh4eHh4eHh4eHh4eHh4eHh4eHh4eHh4eHh4eHh7/wAARCAJ9A5s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oJpShwvLHtQBPRVCS4uQeIz+FJ9ousf6ugDQorP+0XWceXR9putu7y6ANCis83F0CP3dH2m6/550AaFFZ/2i6/550faLr/AJ5mgDQorPNzdcfu+tBuLr/nnQBoUVnm4us/6s0fabr/AJ5mgDQorP8AtN1x+7PNH2m6z/qzQBoUVn/aLrOPLo+0XX/POgDQorPFzdH/AJZGj7RdZ/1dAGhRWebi6xny6DcXQOPLoA0KKz/tF1jPl0C4uj/yzoA0KKz/ALRdcfu6PtN1z+76UAaFFZ/2m6yB5fWj7Tdbc+XQBoUVn/abrP8AqzQbm6xny6ANCis/7Tdcfu6BcXX/ADzoA0KKz/tF1g/uzxR9pusA+X1oA0KKz/tF1/zzo+03WP8AV0DsaFFZ5uLoHHl0faLrP+roEaFFZ/2i65/d9KPtN1kfuzzQBoUVn/aLrH+rNBuLrAPl9aANCis/7TdY/wBXR9pusZ8o0AaFFUBcXWf9XSC4uv8AnnQBoUVn/aLr/nnR9ouv+edAGhRWf9ouv+eZo+0XX/POgDQorP8AtF1/zzo+0XX/ADzoA0KKz/tF1/zzNH2m6/550AaFFZ/2i6/55mj7Rdf886ANCis/7Rdf886PtN1/zzNAGhRWf9puv+eZo+03X/PM0AaFFZ/2i6/55ml+0XX/ADzoAv0VQ+0XX/POk+0XX/POgDQorP8AtF1/zzNH2i6/55mgDQorP+0XX/PM0faLr/nmaANCis/7Rdf88zR9ouv+eZoA0KKz/tF1/wA8zR9ouv8AnmaANCis/wC0XX/POj7Rdf8APOgDQorP+0XX/PM0faLr/nmaANCis/7Tdf8API0faLr/AJ5mgDQorP8AtF1/zzo+03X/ADzNAGhRWf8AaLr/AJ50C4uj/wAszQBoUVn/AGm6/wCedAubrj92eaANCiqH2i6yR5dILm6z/q6ANCis83F1nHl0faLrj92eaANCis/7Tdf88zQLm6Jx5dAGhRWf9ouv+edH2i6wD5dAGhRWebi6yP3fWj7Tdc/u+lAGhRWf9ouv+edAubo/8s6ANCis/wC0XWT+7o+03XH7vrQBoUVn/aLr/nnR9puv+edAGhRWd9pusf6s0v2i64/d9aANCis/7TdZH7uj7RdZ/wBX2zQBoUVn/abrj931oFxdZI8vpQBoUVn/AGm6x/qzR9puv+eRoA0KKzzcXXTy6nimfKq64J6UAWaKBRQAUUUUAFFFFAAelUJC39oIvtV7saoS86in0NAF2SRIY2kkZURRliTwBWO3inw7ESr63YgjrmUcVQ+LLyR/DTxC8UhikWwkKsOqnHWvy01DVNXk1WWE6xfyMZW3sJ2AI+lS5ajSP1YHi/wwemvWJ5/56irEmv6KsPnNqloEz8rFxivysu11JLL7fa6pqLICDj7Q1aUHifULjQDbz+ILzbj7glbcD9a5p4nZ01dXsy1T7n6cnxZ4aUBjrliB/wBdByamHiPQW+7q1mc9P3gr8stV1DVGiWJdTvzGiqVxMwPPWr9rr8mk6ojDV9RuIQAdv2hs5qXiXy3irvsV7NX3P06bxX4bWQxtrlkHBwV80ZzR/wAJV4cZjt1yy+Xr+8Fflzqupaje3smq2t/qEcby/cNwTg+tVZdYuyDHDqmo7z99/tDYH4VpGu2lpr+RPIu5+qMnijw8qgNrVkuemZBzTF8WeGi4Vdcsc9NokFflwdS1WaMSTanqDrsOzFwwqtFqV/YiOYatf+c3rcMaar3XmHIfqqPEmg7v+QxZY/66Cmv4o8PJhW1qyU+8gr8qv+Ei1rzfN/tTUOT1+0MB+VSxapqOoXyrc6zfopIJIuGGF70e1ktWtBcqP1QHijQOP+J1Y/N0/eDmpZdf0WIAyapaqD6uK/L6/uG0qfzLPxBf6gJI8xoLhht9+a2LzxrqVrosI+13tw8g2ljKflrlqYyens43v30NFSXVn6SHxR4fC7v7ascZxkyDrSf8JT4cDEHWrIMvLfvB0r8uk1WbUB5Ed9qouCpZ0F02C3Yj0qpdatqPkC3/ALS1JJk+WQm4bmumNdvSxHIj9V/7e0YAFtUtcEZHzjpSR+INFk+5qlow6cOK/N3w5rOuavpwT+0r0R264Z/OPI9K09MuFtrJd+t6lDdPICm6ZyDzXBUzT2cnFx1RtHDcyTufok+taVGpd9Rt1jB27i/Q+lINb0ncP+Jlac/7fNfB2raxe6jon2WXXJ4PJfoHO5zjrSeHP7SeWOeXWLwXEXVDKxG3+E/jXK89SjfkNVgru1z7yn1zSICPO1K1jz9zL01Nf0aRcrqloxB5w4xXw/8A8JDdouo/2xdXMk54iRXI2jHWqK3l7/ZkSxavNBG/zrmUlnPpntTjnc2r8gPBq+5943Ot6TDs87UraMt93LjmmReINEmcrHqlozDqA4zXwE2pale6tBaR3l+3l5OWuCdxx0HpVm6h1m5kE39oXlvKAREVlKhvrVf2y+sbC+p+Z98Pq+lRwmSTUIAndt/ApU1bTWTzBfW5U/xBu1fDXhq+177FPaXWpTyxISZFZzkfjXWaZrH2q3WCHVJSigDbvIIP1rB8QWly8hosAmviPrj+2tLIz/aFt/33TxqmnlfMF5Bt9d1fIetWd/dPIlhqNzEyjIHmE7qtaTqF02ktZyNeNcQp8584jj1p/wBv2TfJ+I/7PX8x9WS65o8PzSalbKO5L1Iuraaw/wCP6D8Gr5cmt7LVraG2e+uXRgdxSYgg4/xrn9Om1KC9Gjtf3TXEOduZD++X1H0ojxA3By5PxH/Zyv8AEfYp1TT8A/boB/wKmy6tpkILy39uq9yWr5H13WprWNIVnu2uSP8AUiU5+uao+JdZe00m2t9R1C5FzNk7Vck4xkDit6Wcyqa8hEsClpc+xG1nSlHzajbj0O+mHX9FU7TqloGxnG/tXxnoepXV3paLd3V3vPzxt5h5Udqs2cdx5Nxdytey+a52YlI8tfT3pSzpxTvDYay+/U+x4tX0uQ5jv7dh7NTRrmkYz/aVuVzjO/vXx1YXOpQ3StBf3HkrnK+YSa29At7qW0m1FWuw7nEBaUlc/T60qWdSq2tD8RSwMY/aPq1dW00tgX0BPXG7tSnV9MOf9Pg46/NXytqkF1pdqJJtTuBcuu+T94SM+g9Kj0W11prR5jcXBeTkKZeg9auebVE/dp3XqSsJG2sj6tOq6aCFN9CCeg3daU6nYLJte8gDHgDd1r5mgkuo4PtN/eyx7QQq7zkH1qe1t728tFvVurh5I24fzcDHrirWat6KOpLwdup9KDU9PDFTeRZ/3qVNRsWYqLuIn0DV8/aVdR6jYrFJeyrchyHcMcYFXIWkhdpUa4MY+US+YcH3xXTTxznZpESw3Ke8fbLYqWNxHt+tIt5asPluIiv1rxaS7lgsFl+0SvGT1yfmNSaQLz7cQXmETqGGXrrVUx5D2j7Vbf8APeP86PtVv/z2j/OvMQJB/wAtJf8AvqnfMP8AlpL/AN9VXtCeU9M+1W//AD3j/OkN3b/894/zrzTDH/lrJ/31TWSTH+ul/wC+qPaCsem/a7f/AJ7x/nR9rtv+e8f515hsf/nrL/30ackbf89pT/wKj2gWPTftdv8A894/zo+123/PeP8AOvNPLb/npL/33SFG/wCesv8A30aPaBY9M+123/PeP86Ptlt/z8R/nXl7LJ2mk/76NRMJgf8AWSn/AIFR7QD1X7Xbf894/wA6Ptdt/wA94/zryoNJ/wA9Zf8Avqly/wDz1l/76NL2gj1Q3lt/z8R/nSG9tf8An4j/ADrysh8f66X/AL6NRFZT/wAtZf8Avo0e0Ges/bLX/n4j/Ol+2Wv/AD8R/nXkm2bpvm/77NOEcx/5aSj/AIGaPaAes/bLX/n4j/Oj7Zbf8/Ef515PskH/AC2l/wC+jSrv/wCesv8A30aPaAer/bLb/n4j/Oj7Zbf8/Ef515Xsc/8ALaX/AL6o2Sf89Zf++jR7QLHqn2y2/wCfiP8AOj7Za/8APxH+deWGOTr5sv8A31SeVJ/z2lH/AAI0e0Cx6p9stf8An4j/ADpPtlr/AM/Ef515Y0Mqj/XSY/36j2v/AM9pf++jR7QD1j7Za/8APxH+dH2y2/5+I/zrylUk/wCe0v8A30aeEY/8vEuf940e0Eep/bLb/n4j/Og3dt/z3j/OvKnScdJpD/wKoJRdBf8AWSn/AIHR7R9gPW/ttr3uI/zpr6jYr967iH/Aq8bl8/PzXEo9t5pvmhR+8klPp89UpCueyjUrA9LuE/8AAqUX9m3S6iP/AAKvFpL5ET5TJn/eqlJf3ROUmkVf96qTZPOj3c31njm5i/76pv8AaFj/AM/UP/fVeCma4k63c30DGn2kdxI+PNnYf75oF7Q93Go2Pa7h/wC+qU6hZd7qL/vqvEPs07TCNJJ8+u+tOCxeMqGuJSe+XNJyKUmz103tqwytxCfqaiOqaaMhr6H3+bpXi+tmOFlVrq4V2OEAkI3Vw2r3U8V5dW8l9MibSX+Y5WsKmI5ehrCHMfUQ1KwwP9MgwemGpr6rpoJ3X1uMerV812yNcTKqzXn2YRAt++ORx1qmrTSDypNRlW2GQJN5JaoeJklflKVNPqfUH9qacIw322AKec7qI9W02QZjvoH/AN1q+aYvNsCJoru4mjVPlDSkgn0qtZXMkd5DFbXk/wDpbtvJcgL7CtVX2utyeTsfUI1PTy5RbyLcO26mDWNLLFf7Qt946jfXz5ITZW8kMNxcb1HzO0pPNcTeNdxw3V4by5BTJJEp6+mK4sVmHsJRVtGbUcP7VM+uG1jS0B3X9uCOvzUh1rSgcf2jbc/7dfGp1GRrI3FzqFz8/wB3Ep59qzEh1CaZ71tUu0jkH7qP7Qc/zry/9YWm7w28zoeBVr3Ptpte0UP5Z1S0D9xvFQt4o8Pbyv8AbVmCOoMgr4K8R3U2m6pBJPqN+7PGBlZ2wrf1qp4huFmt7dp21KNs5aRbkjI7V2082c+V8mjMpYW19dj9BE8SaC4O3V7NivXEgpg8SaC2Sus2Z9jIK/O6912HT4o7ZbjUIwRkyG6JrOu/EMF4ojOo6hGcfu3W4Yc+9dMMZUk/gdjN0or7R+lP9t6TsD/2la7D90h+9Mm1/RY1bzNUtFx1y/SvgXwdqniGfQvtkOpz3KIxQEuf3WOMkd81uCSeXRbqPVr67E8qHzSsxBPHUV51XPJUpuLitH31OiOCUldM+3l17RGiRxqlqyt0beMGnprmjuP3epWzf8Dr86PEWragNCsrDTtWu1tYZAFuPPOQQOh7mpTeeKW0uCa11iffGTuj805YHvnP410LNJOKk0ld9f1Mnho3te5+h76/oiqztqtoAvU+YOKSLxDocsQki1WzZScBt4wTX5x6be6l/alzayaxe6ha+Wxfy52UlsdqvJqV/DbxWS3d9axOgeFGnJYv6Zqp5pJaKN2Cwyau2foa/iLQ0jDPq1pszgkuKYfE3h/739tWOB1/eCvgjUrnW9Ss/wCzbq6ntFVA3mef14+tcVYSy3erLBPr1+9scrI6TMNrdl/GihmvtIttbdtRSw9nZM/StfFPh0j5dbscdBiQU7/hKPD4Xc2tWO08A+YOtfnxNoa2t7ayW99qaRxkOVe8J80eg9Kw9R8TWrR3luJ9RRycRL9pPyEHk1UM0VR/u43CWG5d2fpG3inw8h+fW7Aev7wUg8V+HGPy65YkAZP70V+VM2r6pICratqDEnJInbpVvRby52tJd6lqYgz977U3PtXoSrWV2jBQu7H6t6bqNjqUPn2F1FcxZxujbIzTb5mW4ix0xXhH7Ctx9r+EbytJO5+1SjMshY4Dcc17rqPFzD9K2i7q5L3Lsf3BTqbH9wU6mIKKKKACiiigBD0NZ8vOopkZ4NaB6GqEv/IRT5tvB5oAwvjAsknwu8SJF99rCQL9cV+Ylnaw6XqRuryNpLmKRmkiYYDA9K/T74siU/DXxD5LbJDYybT6HFfl9fWGqXOpvHLfBpXkYGSRuFFctd391uyNafexsxanpcmyayYWqyowa16rn6msL7HaRyNdGXau/ayDsfasy40q7guDGu2RhzuTpTQlxcBV80Ag4wT1rCnh4wu4y0LlN31RtT6lF9u8wvJJGEChdlZN3IAwJRgWPy8dKeIbq33M00JOOAxqqwkkGHnJI7Z6/StqdOMXoyJNlyKWaGWJQocFs5zxUl950t0JECeY3BwegqtHaTPC/wDpOFQbuvGKksIYVlLTNchcD5o+tD5VdoFdj5gbW5STzSECn5h3PpioxB5ha4mkZQw3AY71u2mgl1iuNNmivtw2NFMchSe9U9b0zUtNuUtbyAyFfmyo+ULWUa8JS5Yy1/roW4OxlZZ58zL5qkY9Bge9MS3lkgaeNkVVbGN3J+laGqW8cTRi1uIZYpB8yofunvmqBKwzINoI6r6VvCV1oZuKLmnvCMxZ/eMMO7cbfpW1eX0MMVtaRuHjGeQM5OO9YdpLb3FyWmQBOhYdAfWu3s/DunyaPBdQ3duGlZhuY8H2rgxdSnTadS5rTi2tDl0e8sY3NqEJk+86nPFQLZ6hqF1ANpZpGEcagcs1dTo+itLJJp5URSIDhT1z2H41TTUptD1VLe5jVLm2fdGCPmDCoWJbclSScv06DcP5tjT0S31zSrF9GtdPzdyNksTyec4rp7WDX7yB1uLOGVoBypOCKraTq+tHX47xrdprplDBAM8HvXdLdR25NxbbRPcEF/N+6fUfWvncZiJrVxV3rff+kdtGCa3OF/sXUpL+3eazSRmIdD5n3fbFXRfalod2k15buttMxSRAuc46V0t9rHl6zbQC2S1LYJlcYTPpVO/13TbvxDHb6hco8MfVc8MT6VzKtUrPlnC6t+BryqL916mLFI2t6pOLW8WEzDEp4+VcdPyq5a+G4NNmMb6Y9zC0eI5NzcmnXWiW769EmnW0lvCyljcKMI57c10kVr4huDFa2t7b+TGvMmTwfT61pVruEeWD9239bDjDV3WpX0/RbSDTJbhZYIjDhh+8G4EnpipY9PvL5y9/cLPNN81snARVHXkd6qWnhtrLXDcC4F6g+a6ic5H1FdE+p6C9vItvIgVegU8J9KiLj9h3f5ehdu+hk6r4X1K4kia1v0icR/MI2DM3+yRWCdF1zzJLNgHhJ/1m7DAjrxXo9ouhyWUVxa3uycJukeJvnA/xqG7EdwkdxZxzC2jPzTY5J9TXTKSjG1lcXJd3uReFLi5+w+RJC0DQOoTd/wAtB3zmtXW9JutQZblZ/sp3YfyhklPTFZLT339oo84zESBGF/i+tXrnWotNvEGoPNBluZOiKvvXDClNybl1Nm420MiaxXR3kl0+8lEx6Kw++ff0rC8Q+ILia7sdSF1svrf/AFgYBSiZ+bHrxXT6tf6dqCySJIBcJ8ysP+Wi9sVh3k2mXGbj+x47u5PymUJlCvfNOliZRaUlfzHKF9Vuadvd6de2lxqNvP8Aa2uoztkI5TNcf4W1m4vNYudSutK+1RQnyYnOcKV4JFYt+uteG7u5ggTyrLUc/Ztn3UJ6CvUPAunLpNna28zRvayL5j+gcjJJ/Gu+GHjZzvzJ7a/eYuo3aPUoWU17JqLQRWv7uZgRbAcqfX1rr9T8yPRHs7y4jidF3bI8Hb7/AF9qy7Oewi1rUbtbw293vAjuGbCbccgGmanrmk3EVynlAypEfNnA4Y+pPrXQ25U26a1/QhJKWplW+3Tysh+fzPuv/wDWrRsNduFuRBExMVqCoOOTnngd657R7gR25v5pftAkbZbW7HJz649K6nTdN/syXdMsV3dXA+Vo+Vjz6VyYalKnP33p5GlWV1oi086XsbPLbNFA4w+4Hc5+h7VKJLOMlfMkWcooihA4A9c+tbVjZwxWX+lXAubkLjeTlE9vrWdfmwhvmu5l2oqDcyfw+4r1ZxSacTlTvuVWjTDzXG5y5AjEnysR3JHbFPjt7uwkEe83EU/AbP3Ae2KnsLq3uD50kbzyuMJJMMjFJFa6hNcm2h3gKdyv2/8A1VzTpJx337fqUpa2Njwn5duk6m3SInOXY8n6CrCG5kngs5JNsMJLFhySM55FN+xHyIJkE8smduD03d62E0PUILcyJ5cspXLnrn2FdmGpTUUrbfijKckWDNAI/PdmkUcwjZwDV23kVlg8khmBLSN2GfWqVulxHZIt3CqRHgiMcgelTW0cVqh0/bNm5OQ3cjqK9iDukzhktTcRUY7twINPMC9MVUtrTy2jiaSQAc/Mea0YZBNOURSyqOXHStSCEQLS+UuelXPLxR5XpTsIom3z0phtWzWksZ9KXy6LCKK23HNIbYdq0PLFGwelFhGabc9hSC1Zq0/L9jSbcdc0rAZ32Ed6YbNa0SAf4sUwovZ6LAZ5tdtIYyv8NaBVR3zTCp+tAFIL6rTWTNXQvHNLtXHQUAUPJHek8oCrxRTTHhU/xEUAVPL+lKEanSW65BWVs/WozuHG407AOEOTzTXhbtSCRAPmd8+1J8rD93cMD7miwrlactHncjYqr/aMcZxjFaRhlIw1wjexNVrnT4nGSmT7VSsS7kKanBUyX8LDpUI0eFo8/vA3tUY0WXna7L9adok80iw95FVOaaQksj8VJ/Y8/QyZFPXR5NuPNb86aSBuTMqdnY8tUO2Rv4q3honHMg/OnjRRj74P0quZInlZzvkFsbnq3b2MOAztn2rZGjxjqRU0dgqY2oppOY1BmZttgu1IefXFTWojhGVjO5uvFagt/wDpmo/CnCBh/AtQ2aKJnqqJllU7zQ5JQoVPrmtDyT6AU3yiR1HPFTcepxHiaymuNaTycsqfMRn7p9Kzby3toJ1ubi1M0jS/vioz8n92tzxAqrqc1u108bsww0Z7+9RC3mtjGlmxumb/AFhfkbv8KyduqNFfuYd/NZWDpJbGdIycsnln5QaWxsdLuL2YLFFEJWD/ADyYJx6CpbnUAxmmvIUSLOyRSPTpil0j+zL6SaWaBPOTiI46VCrQk1qVyNGHfxCOa6kjJkiVygQfwe9bGp6XHdaHG7qI5VQEMv6Umo2dqsjJNK1rM8XIjOBIvqfeqiz3DKfDtxerHMi74Zg3EgPbPsKitUjyPqXCDbRyk2oXiOLW9umeLcAAOj/U9qbe30Md3FGsaNPu+YbvkEfpnuazNSsrm2u3Us0ibsK/8LVYhggR0E6qUX5iR618JicROpaNR3sevThy7GD4qQ6aPsNsheG9fdD6I2ctT9a8PC42LAzuQoZlyRluxq14p06+mgkuYXUxLtMYH3hg9q29MaW/0oXgAtWZMZbgjFL6zKnThJPa9/V7fgaezTm1Y8+1OHUvtumQX8AcLKNnPI/xrL1ebUXuGjubZXhjdso52hh9a67xPc3DX9pDAEe5t0EvnN9wD1z61STWtLu4HXWFgSQE9P4j616OHxE+WM+S+nQ56lNczVzzLUDp804FpauvqpzgfjUCW8xl8qG0zxkBea7+80/S7jTp2t5IIcKcv0/Kq2gWEMdghs9QhnuMcKrZb8a9j+0Eqd0vvuciw95Ffwx4i/svR2sYtNMbbjljnDH0p2o61fosOo6ws0EjgqkSpkeWeuaveJdF1KOFB+5ET4K46hu9UNR0nxZfsPtRjulhTadmTkH+tccJ4epL2rsr73ep0WqJcv6HL3VtBdLOLOWQCWYuiqMhVPatDV7X+y9I2rdbrvYCyo2QBVGz+22d3Lpv2ZrW4mOyLcMYHqa2NTsI9H1jTYLuMyhgTKOpfI/lXoVpvmjG+mrt3sc6gmnoZXhjTr64VL/TL0WwPzNuI5HfGetdR4Vhknv79dSjW5xGZEd22tjPQCo9Ct4RqF1Ktq0emx/MkJHzIcenpUep+IbnS79XjsrSVp0+VgD8qns1cVadSvOUIrf5NddzWnFU0mytJaWcmvtJezXFyFHyRICdnHHSudS+vdA1W8jswlwzt97Pyoe3Nbul6hq9vd3uoLZR7rlQqyovyL61j6hLFbKsMUcXJLT8fxV1UVNNwnqrJf1/WpjJ7NFXU7/WLmP7RdXvnMq4IDYK+4ArOdvMtY4uftDMTuUZ49zTdaE6Ms6xNCsnyq2MA+1GjyTR3Ue2JmToRjrnrivThC1PmSRzyk27F8WsTups3+1ZXbsIxg1JfaNe6aizXo/dPHkIO1dFp3hH7Dc215BqlqkE3zsu75kPoaPEl3cec4vI/MAPlovYr/ergWK5pJU3dfidEaS5bs+tf2B4Wh+DA3HhruUgenzV71qX/HzDXhP7CZX/AIVAdkm9ftUuGz/tdK921P8A4+YfpXvQbcbs4Zbl6P7o+lOpsf3B9KdVCCiiigAooooAQ9DVCX/kIp8ueDV89DVCT/kIp9DQBlfFBgnw815iMgWTkj8K/Mme8s5NVuJmglmXzWBVXxjmv0u+Lwz8MfEeG2/8S+QZ9OK/L22Wa9uJdO02PfcmVyXz0Ga4sTTi3zP+ka05WJDrP2OWRVtyZdwG0jPHpWZfzzM7yLZvArNu5ra0u5/syCWGe0Ex8wEs4wysOnFXPEOqRaisEnkqZVAD5GNw9K51PkqWjDTvc1abWrOZE+yAPcW7kN0Ymm2q7m/d4z2yK0pZpriKSG6iAiQAoOy1RmQO5Xy9rfwsvOBXTCV9yGjX8MaVcXDyzyDMcZ/eR4+8K7BvCFtctazwTA28mcsBjyzjoR3rG0LXJNP0yOxWwW4vGP7iSM7m9sgVuQ3XjCyvluLm2tStyoDQGUBCB79jXiYuddzuml21Wp0U4wsQ3fhufRbKee1ulZHIby14bjvmsXU9XsbuyiS2meR1X/SS5JLHvg9q6qbUbWZJZb3T55Llxt2IpKID1wR1rmfEenaI+ju+iySxmNf9IV49rbu4ArPCzcpJVr37/wCZdRJL3XoZc+k6fJCt9pEheIj95ETznvzVSzgs51Z0hbYPlILZwa1dKtVXw9LNcMhlZQI13YOPpXNw3DW7ylAVhZhv+tetS5pqUVK9jnkkktDUTSrSODzZpCkQfGACf5Vc0y7tvsbwzQTyvkiEoxVVHY4rofBU+m2Ucct0gvI7g7ETGSGPr6V0llZ6d9vSVo4YtzHcmeFH1rzK+O5XKM032NYUbtcrPO9H8T3ug3dxNMBKJR1dcsrY45re8D6FZapfT694on2tPmVFZuoPcVjeMbQXfjKS3tfLFi0yoHU5JB9q6G50rQtOvUtL2/lvYYE4jUcA/wB3iqxU4eyTheMprWyu7Lp5BTupa6pHd2v/AAjNrJHdyaoi+V9wjOcehqnf+PfC9lcNJ5i3sR/1caIVKn1zXJ6ZpMF1NEtrZTWtvO7BMgkpjvg9q2bfwvo1tK8lxffaI4WClAgJYnufSvDlh8PB/vZSk/6/rc7FVlb3Ukae3UvFOlPqF9arFpStuhCsBIx7Nnrj2pP7N0GSbT7Dymkucsdg5Z+OPmrD1y3i0+aULqDiCSPMSIc4HpitHwXdNZxNPJcBZiPkYgE49qHCUYc1N+70W3+fzFzRbtIlm0nVUmuY3uZDArDy1ViNvtXZeC7JYofM1bUBhRlI1yu3/e9TVTwn5r6l9rmRbgqcOZDtBJ6GrfiCyZNYVPKCC8b5vmwNp7/WuWdZyTjUdvQ0jDrEe8uitNM3nPFvJUHf1rDexsZJfKS0e3mB3RPvBWT8BUw0nT7jzlm+SFCVZQ3XHQg9zWPpyPYif/SJpY4JVz8uWHocVtTUKknyy2/rQqUmt0djpGn6eGENxFJHcyrmQK2Afcf4Vq2cpaze28xUWIn9xjBYDpzXMXEuqXstukEgaJgJRcnhk/D+lXby6muN8MZImtUDPMwwXz6VqsPzO8dRqWhPaalFP9qtkjkMkhzGpPK49DWraXR1CyEFzaRzS28ewxuoJYD+I+tYWiv51rJeRXIWLcEVsDIB61osVhaO+tXPl2/yyl/lL49B3ojRqNPm0HzovambOxge7RbeFhGFO6MEDtgDtWDBbR29nFdytttlB85F4zk9RVrUbeS9YGV3jWcgtHjgr1GDUHia2kUwaRbyZjuhnA6BRwa8+UWqnI3u/kbq3Lc8+1DUFvtflmub4PpluSY+D8ij+ddHp/ia4MYj0PSLnUCwwj78KfwNctjTv+E9SwIC2NgNkkbcb2BrubHVoLHUIotJkVob3cgiUD91gdQfevelSSglGN9Fptp8vvOPm5m22VvCFm2oT3F14itpRcCQMkKPgIB644Nd5qkmn3Wmmaxs4gsa7ZV2D5hXIeGbu++xu8OmmOFH+ac5wVzz+NW9S1K8msZ49J8xYmJXe6Yyf7tdShZSurXuQ5O+jM3RtN07UP3LecsUcjNuVyCma1lkhjgCaXLNKFO1S7HP60z4dRfaobxWl33Cgea7jaqAH1rTu54/EGqpa6fCbazQ5kl24zjrXEoSacXt0LbT1GtDqV1BFYSrJGCcvOrYGPTHr71raJDZyBrclzFFw5ky26ugsLe0YLDDGxgReZGGMj1rOs55oLuVba2Dx7jjA4/GtZqS1Xwk308zesRDZWY+zW8cmzuyZGO9WxetcIZlsxbxqnTjLD2o0/UIprSCQW+wMCp45z9KTVbqyjmhjW5kndGBdFTge3Fd8XfXm0MOuxWtblLp5ZMPbzIOIieo9atWWtai0DeVaybScKCeUqxBeaXJJ50UAQyfLg9VI71qGLeEgglVEXliQB+FaUoSavzGcpR7EGl3krSbryEsAMBexNarW4muYbqRCky/cX2rMl89IzFbw7zK/L/3R7VNBqEkkTRTMzSLwCB0x612QnGPus55K+pulrWScxmNmbb83NFjcwi4+zxxlB0z2PtWZZPJMguWncy9Fi28fXNbWn2/mOJpI8Tr1Pt61vTm5GckkW/K9qTywKnbdsxj5vWo9xx8y8VtYzuRkoOtIGj/ALwpJkjY9MVC8CduafKK5MzRjuKiee3Dctg1E8foKge3o5RORd82A9JMUoZSPlYMKy2g55pggkDZRsfjRyi5jUZkPBAFNkhVhyu33zWa1tcMc+diopbW4bjzj+dHKPmLktnH/wA9WH/Aqo3dpcKP9GuSfrSrZ3Y+7cUPbX7f8t1/MUJE3M4prG7bnPvTlbVk4ZM1pQ29+hG6RWHpmpWhvWHy4H402FjKM18Mb1IoWe+LYCZq/wDY7/dkuP0p4s7z++uaVwsZb3V5FIPMh4qYX3yktHjNWzp96wIMg5qNtJuD95gaegWZWinB5KClEw3/ACwg/lU66TLnripV0dv+emKNA1Kp8vJYghj15p0LAn7xxVr+ypO0tSR6bMP+W36UgsyJGBPymn8NwzHParKWB+8X5p62vBy/6UrllVY+KcsZ9jVj7HH/AHzQLOMHO4mkFiHb6rShRjhMVYEEYpQi9qQyr0/gzR1524q0QB2pppgV/wAKD0qVjTSeKTAhIphAbgMMD2qVjzVeWXbId3Ckce1ICtcWVvcF5TCpkfgkjpWBcAxt5KyAeS2FZRjAHr61tahqDWuwmEuh48xfWseR4I7K8a7tf3hcuoyeVrObsrlxOe124WHU5LO4WNlkjDN8vXI4xXIWDXDai0Zy4TI2I23A/rWr4yuPOWPULUNGUG1tw5I6AVz1uoiuIZCu6YncRn9a+dxWL5atpS219U9j06ULx2OsuXmghF1aqG8pMsZvmwfTmuP8W6wt5ZLJNGbR93Lj7zfTHStO61t5BPFdIRE6lVYetYT+XdANIhcDKpkcVwYvNOaLjG9nudFPDvqS2beckM0IMlntxFKTkfiPrVNrZm1oCEPJt+eU5+Ur6YpdJSWxsjYKyrGWyibvuirNkSszvLcZjzt2njn6+leDVnapKUTq5PdFZkbzhO20EYKZ6DtXOS6rP4fikhvoXmtJDug2N0HvWjrmnsIDDZ3X+kTkkjsB1HNZOhafd2tvI96z3GfkkTbuAz6Gt8PGl7Nylqu3/BIcpc3LHQwNY12LU7yP92yLJ+7AVscVfuNM8Ki3PmQ3BnVQSC5OKyPFuhS6PLa3kK+ZZTXIGf8Anm3+FdLp9u3loqSblnADy7ckDsK9es4RpwlSlZev9fcc8ItyfMtTl7o2N2ZrS0tZjEvLLuwfrmubGnatYzG+02F44lbIYtnj1rv/ABUkelwLYKM3EhzlRwR7muPi1C9VprP7LKyElWO05I9vWu7B1Zyg5RtZ9+vc560Fze8RDXNcW4SS6fMZ+6G5BPeugh124274mdN3VN3LfjWBILN4ZFuFeRsYRSMYp1ssn2FUii8uKJxvdjguK6J0aclblt8iYcy6mxqU0dxBHJfaa7FX3B1kAcr9ayLq8nl1SO3DC5gxw7feTPbJqPUo5b29C25JTZ8uTgLWMYZFmZWleIx5zxx+dVh6MbLX5dgnNk2tx3djf/LPMdrBiqyHGPQ+tdJf3Vveafb362e2NYRvBIyTXKpcr9nG798iHjce9D3l3qNzBp8RMkkhCxgcBTW9XD+15fLr5GPPa9jZt767OvxqsLPaIgYRA4ByK05vClxr1w19cFbe5nlV7eNF+Xyx97OOK6XRtET+xLePV4vIntCWlaMbvMU9BWra3+nTWcU+ks1tDaqUlhZfvA9eTXh1Mc4y/cqzWl9/6v8A0ztp0NPf2OJ8ReDI5L+KebUo7ezjQI6lCRu9RXKaYtpoV1dyRyi6TPy7l4HPUZr1LVNZ0q6tCiwpJGDlYHbGfr6Vw+pQxatbGzggRIgzFgp/IV1YTE1ZRcK+3yRlXpQi7xNHw9e2msWW2RkR3O7fjhQP61yvii8sbW5miS5abaxC/NmsuK2121tp7RM2lqW+bPHHtVSPTlkKqCW+faWPX616VLCU4VHPm07I55VXJWsfdX7BUgk+DeQAv+lS8Af7Ve9an/x8wfSvBv2CUSP4ONGgyBdy/N6/NXvOp/8AH1D9K9yFraHG9y/H/qx9KdTY/wDVj6U6qEFFFFABRRRQAh6Gs+X/AJCKcE8HpWgehqhIcain0NAGH8XNn/CsfEfmfc+wSZHtivzjsIF8qS80/S7q3dJW/fxrgtz61+jXxhwfhd4lDfd/s+T+VfmVp3jDULG1l01cNCs7EN6DNcGOo1KkV7NXNqUktye5ik1HV5/3ij5Czbj8xIFZ7II0SK434Y4LDqlO1K6srjUWu7KRy0gyVBxt9aS/g/4lnnR3Sz+YeoGNvtWMI2SvoXdN3HyC2t4bjN15nyrtSQ/e5pbmJICkqg/v1+ZF/h+lYVsztMHbDHpg+1dSkav4Wh1EzoZkkVHTuoJp1I+yt1uOD57nT6DN4e0/SI2+0w29yq5MinEoP+1Wn4cuLvxFJNbiK3ktcfunkzuY9yK4y9fRWu4rzSYSZreENMJTlZGHXg1Z8LeNDpU9xJHstyRna0eRk/3fSvIrYOc4SnBNy8+h0xqJNKT08jufC2l3UE159qnnQRSqFhc9B6isvxBp8Umq340pY75pIDvUclGzXPSePHurW5Elx5U0sqyF8dAO341nf21qaagmsWJIkZsIqjAc+49KypYDEKbnPR/hfQcq0HGyMy7t3j2Ms0gIcqAx/i7irVhEguktry3Rw3G2MfMx7Gr1hfNqkz3l1aDzVcnCgBS3fitP7TDb31jd3VlujzuedeAMHpivSqVpr3WtfXqYKCvdEMenw6XcfallktWiG7yJDgv+HrVe4m1iwtWvZVS4imYsy8nYvauu8SeIvC2sac8dvKn2lTuRyhyvsfWse01S3tNLknlCT27rsnDeg6YHbmvPp1qsoqVSDvtZ9vJmzjHozkYv+Jhq0DW3mozHICdEHc16JpWjxsVjlFvLN5m9HHWU/wC1XnPh3WjpuuPNZQqBLlf3g3BVPWrUmsXj6s9vbTOd7YLKcYX1HpXbjMNWqPli7JIwhUSV92eo65r9tI7STXCWTxII0ihOH3Dg/hXLwyzXjsI454GcFnkj4D+9XoNG0+a2t2nm86WMbiv8QJHUnvW74X0SW1spL4SBlRwjRuOoPYE14fNQw0Hy7+f9fmdXvS0OREarC8jHzNneX+nvVmzuIfscd8+4NAxIU/d5qx4+u5rmQWtvZJBb277nKgHgfw8dTUNto+p/2f8A2pMqw26gEbhkAepHeuhSTpqU3a/9W+Zm/i93U7vw5rdo2kzfYxHOykHy5OXJ9fwqw2oSX2rwSXcpmAgDKIzkRPnvXG+FtTskvGkntGitplPmyjjPbj0q34ih0+1ltL3SL11aRwsSlyQR6n1ry6mGUarhZpvrv+J0xqe5c6HV7qFbWOKDY1wrswRPX1rH0rxLYWuoym6UR3co+YN9w+1V7pILrUGjlvVilaMZK8c4rnL/AE3y7fyWkEqs+RJ1Yc+tb4fDwcbSe4p1JXujvbO9urmKdj5dvbct+74I/wDrVoQs0kr39+JorYxqigdT2z+NeV2+p31iJbUyMV+6mT94eta2n+L9SksmhurqJkThUMfJ9s1VTB1km4Wf52Kp4iO0tz0C0hihgENq8YhjmV2jY8vzmty91Cz1F/sk1q9rn5hJjCgV5Hc+JIZpES08z7SxAPJAc+3pWzNqOqKsMX2OUSKA8oZ85X2rGWGqae0dvwNVXh0RtJ4ivk1W0tdRlt/saSuscgPUDpW/4kvbKTR3mjZobiBSyOvUd/yrkvDmoaLqWo3Nrqlq1vdMq+VE5+7/ALX41p+KC+gaPeXkJR7QOq7JBuJyOmaVSSVeMUrS0+dy46xd3ocz4BtWvrq91a/037bPMxA+XK7fX6108OnaXo851azkV3H3YGPAPcKPWsvwRrV/DZzT/wBlMI8GdFVgMLWnocqraPr2oPHslkYGPbkQj1/GuzEVZylK+i2Wv4GcIxSVjf8ADevwXMMQd1hs41O60fje3Yke1Mu9WgN9Ci4W087zXUdAPUVU3WN3YRXOm2uUHBPQtnvVXXfMtR9rnhFtClvtLFdwP4CuejWlKSjd9vM0mk1cseGYpbi5mtlb7PZXEzFWXjeM5+aup1N4dJ1RbaJWMcsREUcffj734VyPgG+t7QSxQ2k97HN80Y34wepIz0rpodSNvra6hqc0EKxRMkUTAMVU9a9GTcnytbfj8uhyrT3ja0m+vrHS2WeRZI5F2IHPOa0ob+G30pxFbSRtgFiw6k/0rlZ9e0/dDcRsZ8MCqAHGK1Bdy6jJE1vG7xH7xxgfTFaU5zirtA0mzUt7qU2sgnWS3C/6uZeEP1PrUlhbMNlxI/khupHBk9xVi0h02SxS3vVmKSOPm3cKfpVm2tG+2SW9j/pkMZwqHgg+xPb2ruhCLsc7bRpWKweZFN9mt1hOQTIPnPvVr7VZuzWIwxZh8/qKy2j1CaXa9qyJH2z0NX9IsbhpN0yoGIxnH3RW0ZWlYxa0Liz3FtFJaxsGQcAjqBU0MMkcJlSAbGA3MR1+tXUjighEdrHvdfvO3ORT9OSRn8uRGZCScA8Cttboz6D7ABSiyKiA9PWtkSEEQwpk4+Y+lQ2MInB2qPYkdKtxwqnD5y3y5HeuqL0MmiUSRNOIQRuCjNMaPcMjoKgsUk8xwcFycbsdBWusKqgj7Dof71aQk2iGjLMII9ab5HHArVMK00xAVYrGSYG9Ka1o55rW8sU0r70ri5THa0b0oWz9c1qlRjtTSBjqKB8pnfYk96Q2sfoavnHqKaRSGUTaRj1prWcbcgYq6xFNPSlcCkLJM53kU8QKv8TGpzTTQBH5Y9/xpNo9qcTSZ+lACHb/APqpufY07HrTWoAC4HQU3zP9mlOaaQaAF3j0NJ5g7Ck20baAHCT2o3D0puw0m00AO3fSkZuO1JspClAAZOOlJ5ntik20nFACmQUwyLQwWmMvpx70gFaRabvBqOSRIv3khAHTJqG6ZEty+/5WGxWB7mkBO9RPtZfnG7PBBrNsneKTbPIR5S4TJ+971V1HX/Jdfs6CXccHnpWc6iSNIwbYurWRh02fdfSBAC0aq3QjoBXIazf6rdaLBqEJjJtgEkjP3pMVp+IfEBa4a2ZAsafdb+97Vxf2pp5riwS7CG4cv7IT2rwsdmcYS5Kbu2d9LDtayMu+1K4udkaOkwJJIb+A+h9qz97iNo2mC3PWMqeg9DVjVrORpUZSqXdueWXhXHbIrIvH829b7cw0+6YgZblZB3xjpXz1eKbWuq3XX/hjvpW1L+n3F5LC1tdRxyc5wOv1+lXQbVYzCpYjHVuin2rKjE1i7eSC0G3hyckn0zRE10N04dBB/wA8yMsTXHUmpq33f5G/LZFye3VJVLeUFXgydzmudmS9l1aaKIMbcDqehPv7Vu3ARY4pLu6VPNHAxwPaqeryiy06R7d9rKmQxGcis6LSaS1uKbiWVWYW5ZrZCxXblRymO9VbC6drJbSCdVkLfvAx561HoEl8mjtJfZNw/wA2Af4e1VHuHEz3bWbHJ2DZxtJ7n1q+R3lF20E52SaG+IUW80bUdODb9sZ2/wCy9VfB2sW9v4egeaMTEMYi3UEjjFQyRa1cLPLEU8sMY/u8v7H396wfBts1le3NvPG7XAcsilvkQk88dK9OnQi8PKLezv8Ahqc7qNTWht6j9ovdXnt9QhWKDH7uQD5iMVzohvPtMklrdSFLdiqM55OK7ebUdPbT2s3u4op4mBYyLuOO4zXPGaKH7QLXDxTksz4+6D3ArXD1JRj8Nun/AAfmTUhG97nLXFjfM8tzENwHzF+wPeobdrua13SnfEOw659q6W21Zo7X7LPaE2GT5jjgt6VpWVpp8UUDum2OXlGxx+Vdk8Y4R9+PpY54wTfunHWVjdTSARtLENu47+Bt9Kpa4rTRHCuXj4JHRq9O13QYZo4kVmfzEBXyvl/GuZvreP8Ati2s7qH7PvBTB/iwOtVh8xVSXMlqOVO2h59awyXB8lo1jCfeA6k1sabo15BeWl1DZ3sbGUFXC8MPSu4W08P+HLFLO426hJqEg3tHwyHpwe1dNdXkOlaOIrKJbgwDOW/5Zp6896qvm83pTho9r6XLhhVvJmH4h8SLe2sdrprrFIFCXCNxKMdxWNrGpyafYizW2PkyDcJsfO5rI8Q6j/b0w8iFLO4ydu0AFvU5FTaHBf6gq2MULymGRSru2flHU1lDCwo01KWnVq/6kVKrlJle1ti1u1/N5m/Gdvr/ALJrL02R2Vbq3laEmVuCcIMGu/1fS/sttLNbsLhNpZyBgK3piuDa2jG+FoZD5hykanBB9a2wtdVVI55XTDxI95qU5n/fRJGR5kUvAb3T2qjYskTy3Dp84HyRH+JaRtM1Ke8Almd2jcR4Ddd3tWvqfhueG3kuir74F2rg9WHavQUqcEqfMSk3qkfX37BRLfBxpGXaWvJvl9Pmr3jU/wDj6h+leT/se6bFpnwjtYYcHfI0jnPO4nJr1jVP+PqCvZoVFUpqSOWatJovx/6sfSnU2L7gp1akhRRRQAUUUUAIehqhKf8AiYp9DV89DWfL/wAhFOCeD0oAw/jDx8LfEmB/zD5P5V+UF7xczsP+erY9ua/V/wCMG7/hV3iTaCWNhJgfhX5S3Cst3O0iFgszbx6c0tAtclgzGplSQbW+8e/0xTo7uQgK2REW4A6VCm37IVPysTkkdxSNIzQiFAFXPGO4rFxvuUSXbRmQtDkACrNlEmxJi7Odw3IPWq9oFiBhmOQ3Wr0Bj81XhbaAeMd6ym3ayLVrnSmDS441uL1fMcJuFv0Dr6Eim69e6XcQ20Wm28aDH7wH+HjoPWqGo2N1NcWu+ZEaYhUbPAqafw1eabFHJflRIznYB/EPWvNUaaacp69F/wAA6XJvRIyrmxt5ZIVslYTn72RgNXdeDtEu7fzEuxbo08WIwXGVB9B61hsy4ebEUaBgSo++B7e1dLdS207aZq9lcQNHEqxsrn5yfUVhi685QVPo7/5l0oxUrlIaC2j62yXkrWxm+4m3IPv+NWZ7Hz5I9KsGluhGwZi6bUDdQM1k/EfU7u7vY2+174wo+Yn519vpWzpfjOax8PwB9Pt1VUKmYr/rD6k+tc044h0oVVq30HzU+dozNa0yRNQ8y7jt4n/1brG4IL1zWpRxfa90aAuhwYd3H1rWu9Z06PQLyS4WR7u5nMkRH3UJHaqdtDPcWRuprTyU2DE7DH4k13YdVKcbz6af8MRJpvQp3lnBp8kE01vIYmI83CnkHrTp76J9UWDR9Nkgtui5U5YfjWvoFzDdaVd2981zcMrgxAcnI9ParVvp9zcX0FrcPJp0U0YIuZPlIPoDVOulJqotV56etieS60Z1PhXVdD2tb3NwILrYAynoce9Da2fFepQ6HZ3zWGmQRuJGiXcZW7E+lQ6DY2dzfposOiR3U5yPtLJknj72arafoc2h6ld/Y1hAJ5lPQ/SvD5aPPJ/atpez+f8Alc6feSRveFtKsbS6ktrm4cCE7ysy4Eq+oJqtqHijS9L1O50tQb20YBkC8iMnqOKxNQl1bWZY7fzD5UbbTKx+ZB7Vi3VuumxiaGF453dlO4cNj+I/WqpYRVZt1pXb6L8xSq8q91HRwXd3rsN0dN02OCBQTK0jbS3HUA1zl6HhskK3JeZGygbjj0rT0dNaNsLzzFWAIcg5wT2pmmeH7q51YRXMchkuF89ZGHyID2FdNN06Teqsv0M5Nys+pSiW6unjm0+J5ZpRtlU54xXZeE9NiNnKNQSY3ZBVEZDgH0zWBLcN4e1R7F5grDBjkiPU966RPEyaittDbLI00RBkMQ5J9a5sa6koLkXuvr5GlFJPXc5vX9MvLR2hvbQRu7bYxGd2Kj82G2RbeaxnGFHyiMkE+ua761mspL+TULybzQpwY3PKn1NVtQ1iTy5PsmnC88vLKUXLAGsoYuTSjyX762Ro6KWtzlNJMGqzKtwhtIg4IBXHTt+Ndfq981vbxrHZMlxF/wAe5UEgr2571maFpsVs66prEdz9kY5WBx85P0rp000ajMt3aXF2baJfNVCf9V7GscZVh7RP7K+42pxaWpz+oXNjqlzaXV3oBmvwNrAFlJ44PFYfiO91ZNP+y3sj3UCsMQSDafYeprv9H0Z7S/fWL3UpDtBZSrfKPb615/reqrrHiH7S00CSiULGGPbPWtcC4znorxj6uz7L/gBUjyrc0ba4146EogsRHbtFtKk4Ma1Np+rCxuLGx1Ozljs0JeQbSRJkcVH4kj8R6cRNHdLLavFuYITjH941YOoa1rWlm1t7S0vVhjU/aMElB6A10xipxUmlZ9m1b/gkOeum5151DQ7yMajaNHDOMCMK/JXvkdqzW8Tm6uX01Qjsx2gN90j61zOk+H/tUpuoVntI9p8wPwyt2B+tJDpv2eV5HjuV8s7mJHX6VpRwOHu1zOTX4CliKmnS512gQ6rdo8lhIIYA5SRcAZwe1bieF9FNzLNdOkkhHIaUg9OeKx7Gz1DT7ODUJrxRbTf6uKE/Mfr71uafDpY2T3qzlphkNL1qKjafNTlZeW44tNe8jXstCs7GKCSxu0iXaDGeCQfoa25LjXbGVAPKlQLkyrjJB9hWRbIt0Yvs9rgRNtViPlb3rbsYWj3L57M38WD0+lRGpJPXVg0mtDe8LG2vIS2oF0dQWjidNoXHp61vQrprW6yAJuZuFDdT61yrwXURje5Z5GQ4+brg9q6aFbCezT7NbrHL34+6a76ddcpzzgzVLWzFEuNrKwwAD0qazsbeOQRsRIwBw5OARVWwggKq8mzaPvN6H3q+iQbVIkXDEcdgPau2k76mE9NCxHFarkxDeMYwPWrNnbIhZVG1pBzjtUtvbRxr5kKYz0q9bQiMbivJrvjFtnM2iK3t0jXy1yCO9TXEBZEjUjrkmpwh3bs8UY+bOM1sopKxFypbr5M5BGSevoauqysdq846e1RyL1xxmlt4xH/y0z7ZoQDm4qN2xU7jnNROnerEQFqjdhUjpUDJSsJjHbjrUWSe5qQoaay0gG496C1IRxUTA0AOLVG8h96QkimtJx0oC4hlNMM/NRyNntUYxmgCxu3DmkOPWmdqTFIB/mY70CSoxjPNO+WgY4yZppkPrTGKilGMZoAeGOKNxqPJpCWoAm8yl3ZqAGnbhQBIWppam7hSFqQCk005FNLe9NL8jPSkArFu/FMZiB6jsKY0qLN5TyDzhyEJ+8KjuZVjgdyecZ2+/pSbSCxneJpISix3TNHkZQjoT9a5211qSbS9kseRb5UkHv2FWdS1K11OGXT5p1DH/VZP3COtcjqmrRaeRA2Qsx2yFO/bP1rzsRilG9md1Ghe10bt1qirFG95tKsMhVbJWsK4uoXjhuIX2/O3yZ4+uax5b+3a7kjVmIWPajN1b61n6Rcqiul/8oLHEaeleBXzCdST1sj0adCMEX9VvI5vKZm3zx/eB4BFVmWxRjKTzIN5H90U2aOHyZJl+YKwA39QD1rPv50hJVowQYsxqfvOPQV4Tnz3W7/E6uRIs3zQsrsrYUqNyg53Dt9KzLu1t9XtbeO8kSKDBKgtg8GixkEkTqyursPnU/eUdqp2VmrTSXE7l4yw2LOeM/7NJTerctV94uVdFoQTQSaZPCBdNcaa8m0s3Bh9x61qzWUaSrciUxrj91jnPuR71Y1HR49S0ySCV/JRl2gxcc1hw3F9oN5b2WtmKW1k+WG66qAOzGhSlWXuv3l07/11G/c32LzWv2y5KzvIog4WILwc+9TWiQ3Pn2bKWVQfkcYAPse9WFm+1zSz288aptPCnnPaorOZrohZVWN1+Usv86wvJqz6BGCWo6whtoxIIcOSNpBPSqbNdQpLDtjEoO6Hnh1759Ku3cQiklMLQLCFBdl+8D61Sht7W60yKaS4lJY7lZDyCDxmqi01d/kU3pYp3esW8ZLzK0B8vE0YXoe5HrXJ+H7qa68SXtpbxq8TqGDMcEDrXZ6jpkGoae63sqQyj7synDY/wrjrPTH8PeKvPubyNbORQIpieWOOhr1cH7L2c1H4rff6HNVU+ZNrQq7rf+32fU0PkJII0cfe3Hpx3rsbu10/R7hLiSyLxSKBuGSSfXFVNQ0Gw1g2863Rhmi/ePtODuByM1dmu2t7dRdv9pWQ4Rl5Yn0FOtVVVR5N1o0OEOW/MUBpNzeapFeToq6fyREOp9yO1a9suk2a7rvczk7YmC54Pt2rlzr8sFw0flXqyLngjlh2rk5dVuVvZHS8uXiU8Bz0raOArV9G7GEq0IO56vrmtWulrHm5SbKgRxjH7uuF8aSx3enx3EeYLiNtxxztB7g+9c6NXE8+7yRI7HAc/dx71budeWbTxbzWm6XJDDHOO2K68Ll7w0lJbkSrqaBbMWyPfWF2TOuPkk7fTNWLK7u/EEy2STG3LLi4duM+tQaVcpbpIt/Zm4ll+aNiMlMV0Gh+JPDttp7pc2VubpHz05ZvQ1tWlNJ2jd9GKNnu7FCfQtNj2TSLIrISqOwIDEdas+H7KCy1OCXT7sTTv8pjzwM1k694mn1GQSoqrASVS3PQfQVS0/7UkixWeLa8KGQs3AGPSs5UarpWqS36dDKUoqXunWeIF1SGaWOxlJuGkKsqjI/Gs/ToZk8SLcXkKuZUCMG4wQOwrFt9Y1uFnkSQiZjtYt/GfWte3mhkf7VfXzm4iXdlG4XPpWSoypR5XZ+m/wDwwRknLmNjw34YhGvXWssdkMUDkwg5BbHBH0pk+oPY6TDqMFmXhS4824ZxjcuOa17O9juvCVjJo1xAbt5ljfcf4CfmzWd8QNQhmiOhxuIoIhiUx8IT3xWNKtKdRRnr09LGrSjFtf1c+jv2I7uS/wDhlcXrgp5l5LtTPRd3Fe2ar/x9QfSvFP2I/LX4VtHDkotxIAzdT81e1at/x9W9fcULezjY8mV7u5oQ/cp9Mh+7T62JCiiigAooooAQ9DVCT/kIp9DV89DVCT/kIpxng0AY3xXZV+G/iFmzgWMhP5V+Ynia3iEDvZRFWnlYNu5389q/Tf4xZ/4Vb4k2nB/s+Tn8K/Mu2vra6uWN9MxijkYKdv3TXHieZOM10NINWszmHhmgmEMyFR3pEUCb5chQe9akqx3lyfLcgdpCOtVJIZhKYZlI2nhvX3q41LrXcOUgYCQOwbLDtU9jGWcL5m0KDjPempHEivuOCOlRBxuUAnODxTeqDYvXLXBMfmTsUVvlweQanttY1KG5VjcmYLwPN+bA/GqIYoip0Oc1bNmtxa+f5gWYdF7Vk4xtaSFzPobN9qdvJlWVWjZeGUYI9qxLiaKNgUnk+VdyhWIC/hVKJZWJLSZYHHNadvaRSMokby2XluPl2/WoVKNJF8zkXLW1S+04zXHmxjqkjNkOe4pIn+12MP2reqQtsjUHggnuKvrY6obJ7SXL6TEPMiIHG4+h71ladDePq0Su+GDgKByMZ71zKUZczutNfT+upo9LI9D8DeE9DuYzf6wrIiv+7ZmygPqVrpfEK6W+nSaeb22j05MF5Vi+9zwABzXG6hNcafG9sbgbZX/fbDkBe9WdNutLtLn92jXEYQN5hydx9CO1fPVqdarP2spt9v66M64zilypG9pkdhpd1Itp9nmWZd3mmHgADsDVfxVq2m6t9k01Y8vtCh1GNtUb3xZLfzBf7NSGTGxFB+8KgtpLlE8saaGdZNxKkn8Ce1Zxw8udVKi971QOorWiWbTXr62eDS/3dtNCzBSFw7r/AL1YviCW/KS/6ZuhLgnZwWHfFaGs6h4futOkvLqN7a+iwqRAH5j0PNVNOga6vLOXTtLYpjiW4JTB9ea66SjFe0cbd7r57szbbXLe5WsY1uLdZlecIpwh8wrz7jvWxfajBbxxabCsd9cMAXyufK98nrTtT8J3Uy3E7ag93eFzmDYFVR9R2rW8O2fh+OCO1mtpIrp/lCopYhh1NY18RRa5171ui/pXLhF/CzU0nQhdaJDevrVrLag5ktUj2sa0/E10E0mNbGxKpFFmCQdS3YGlHh/w9IxuI2a3vUIDMSQH9sdKuajHfWujMsMdvtJ+SMSAj65rxatV1KkXvZ7PT8tPmdyhaOuhx/hzQLBbs3niCdJ5GG9fRSe2Kl1maG2u/LjtooJ1cFTGmMj3xWHrcd4+t21nHE9tdA7pZDnawPQelbUp1K11Z5ri0VrVoirzZzg46j1r0KkHJqUpXuttjnTSvFIhm8Lan4k1Fr24uBZIibgi8CT2OK6PRvC+lt+40nWBDdRgG68xiQR6AVS01Hv1DQ6kstmsHl+XkAs3v6UW+h6fqMjX2nCS1vYwUkBYhRjjOe+a56mJnJOMp8qW1lovW5tTgr+6jpfEKQtDaXFvLE0NswWTKbtxzV/yVvIRBj7Os8nmHy/l3qe3Fcn4Y03XbLT5bnTZlkJcC4juCFCn1BPWuinkaxS3vnvBK3Cyg4AQ+o9q4qlNQtGMr/12/I6U+rVjM8Y/atM0t4UkSWyUHziFwVHYZrh/hHpdveapc6hdW6yRIGVVYZ5PQVp/FDXNWTRXgQRfZbtsOEYNxng596wvh7rk+l20tja6XLdz7hIG2nAx2Ne5hKFaOXzlG15efTrfocdSUfbrsdL4yYpZXGm6ajyXUkJ3wE5MSV0nw82R+GLe2gjjgul/1yMv3h2rktJ1HVI9Yu9Zm0pZ7q7BjaMMSqRnnr6+1aaeLLdF23VjcwtGflljiJ2+oNRVw85UVRir2ad739fkOMlzcz/r/Iv+M7G40i8/ty1zNb3BC3Vsp6MeAR6Vl6vcanq0FvpkNnsCgMpGASnue9dVPeaTqXh6Z7CdZEYhyhPzsR/s9qy31jSG00RxwMlwU8tmAOQ3v6CtsG5qKTheUdL2+77ia0ba30ZJpC3Fo8M11ZTzWMY2hd2drDqa6DT7qyvtUMF1C1urcwlhkY71P4fTUvsyLHJDGGQYOQT+VacVnqB+a4mjc9BtAII+tKdaMpO+j8n+NiYxl0JNkcl3Hb27NGoGF2njH96uhh094nSO3hbzGHz7mzu96x7GxbTp1u42x/z0Qc4X1rfsUaRlnjmE6MSVycEe2Khvaz0RVu5aitbhUDyTCVeo+tXY1a2gFwFLCT5WAOOfWktpVwPMCoOrANmrFtCJZmneZUjJ+RSa3oSaexlNaE1hJ5jCOPPlt/CfWukszCJkUxg44PHBrBsWSCeUFt4ABDfWtW3nYqu3AJ716tFpPQ5pLTU6aJcuEXhe/tVjGOM5rOsp2hUMXDFhzV2FizeYT1r14TTVjkaLEaHbgc1IIwuKWPFOkYbTnpW6WhBARlyCOlCLGzFl6iknIJG0/L3pkahs7GAXvSuAsk0a/Ju+b0oG4ryMU9Y41GUTc3rS7e5GDTAgK1GyVZIpjLQBVKCo3QZq0y1GwPNICq0YqJo6suoxnvUT9KQFKROaiYDFXGWoGC/UDsKBEBUc0wqKlY/MTtznpTd2fuFefegdiLBzSEMaex+YjOaaaVwGbcn3oxkGlOOvehhg+xpAJgYwaA1M6HJobg5FAD8jOKA47VGcn5R1POaGIyP7g6mi4EhYcUE81XMkats80K7dQTTLie3t4vMmlCp0HPekBZLDn2pm8N0NVZbq0QqWkDBxwQazvEl28NpG9vKMBx8w/lUuSSuNRbNeWaONd0kgUZxVbUbhUspzFIplVQQM9M1yuveIPP09hFGG2dWz/HXNXmqNqGjvch2W9X5TzwAOlceIx0KcW1qdFPDuT1Lt7f33mJcNdiS8RugOMCsmXX9Rk1h3upHCgZwDxmsi3ikkQ3V03myg92xSXd9sOZI+Ov8A9avncVja0kuV7nq0cNCJBfTX0t7Lcafl89Oe/eiR91psnmWW4kO5hj7gHUCny3FtaRmRAXM4+cD0rPN6nmRx+QWVT1I+9XlOrKS5UtDq5EndkOoWMlsxl0+OSTzo8MGfPHt6GoLSWTUJRaGJk8sDfn7351ryO0chmhiZIHPzd8GotXVbVxeGQrMgBDBeXB7YqFXlZR3B01e5ba3ea3+zj5IwvA759c1iXdrPaSrHPKsrlcxt/cFad7qELQRumY/MHAXncaxtatNU8pZQw3dQM9B6H0rkox97V2uVOXZXINTme3XfY3UZbA3TFcgHvxS2Ntc20sQS7ilSdgzuwyFPsO1V20eSO3f7ReJEXAYkMCv0J7VJYR2ERhtY/m3MMkNkJzXW0uW0Xf5GNm3sbOsQm7ljtreVmbdhnQ7V/KqGpaLcTWE+m20El3IQGG99wB68Z6Vvy2cJj8qLJAOHbplfapfst1FAYrGbyRjIJ/8Ar156ruFlH11NJQvqcr4d1VWI0u/tPsl5B8k0fd/cYq5qM0sk0SpD5EKSbBjkkepIrN1SG7tpo9WmdpbsHZvC8sCecitlLTzLDzobgQs6+Y+35hn+7XRPk5lUWz/P/IIa6MZqkirpk/7jKouWAIBI9aw9DvbeHT4powzq+QV9Dmn+LJWaOOzaDy5JQNkqNkvjrkdqXwvq1lKps7e38iWIgOpGd3vzW9Onahzb6/gEpXla5E1oNVuJPtzyQIByobGV9RXIanBHH450rT3ujcwKzHDZwBjjrXpOq6TNf3IngiTd5eGBbA2+v19q5PxfaRRatbXE9v57RL+7Ycbjjpx6V2YCuufl7pq3Z2Ma9OVr26lq71aws9QuI7mJll3BYdvAlBFY+oLq00pe0s5ImVt0SswOD9KxrzxBeyXhU2YyrBievI6VLfeJdQ3faIiIrorhmBz8vp7V3QwU4JcqV/PY55VeZO5UujrSXavM4F3n5QV4Oe1O1zSbuwWOTUFSEyjJUAcj1rUt11WeFL7ULhXQYbcoBK/hWP4kvbbVtaUXuoyYiIWFEXIb6100pSckklZb2/QxnaKY+y0gag9qtuyplgqkDgj3FWr3TntUmRrX5our5HNTPbz6PZLdR7rSST5QE+ZWT+9ntWG9/d/euZJXGTlgvBHbmphKpVleMrpMTskrrU7K2utBbwnbyPcIZJI2BOw7g3pmuJ0C3sY5bp7lPOiaQqqZ+cn2PapI9Ub+zIYF4VW+cEe9V9JS0h1uWSdpHWflFVc7CfatqVD2NOpq7tv7rjc7rQ1b+0NwMaZp5ymOrA7Pcmpl0tFtWvNQv1WToNoIOfSrOiyxwtNpsKPNA+WZ2BGO+Kq395bRSKv2bYjAmNSTjI965PaVHLlS/wAyGupUtb2506+SG6jjks/9YSV+YD1zVPW44GtW1GymPlSswWPu1SX2pxlHk1BFB8vagU549PpVE3s93oqXEUCkxswj56V106buptW/Jmb1ViTwlHNqFvPbNNJbm1HyrG2CT1zxW5p08d1Zy2+qyqzoPlYDBP1Peud8PXjabGbqNxHcbGWbPvUOl6o0179nuFDieT5X6YU+vpWlbDzqym1srf8ABCL0Vz7k/YzslsfhcYY8spuJGDZz1New6t/x929ePfsZwRWvwvNvHP5xFxIxbqBluma9h1b/AI+7evewrboxbd9DkmrM0Ifu0+mQ/cp9dBIUUUUAFFFFACHoaz5f+QjH+NaB6GqEn/IST6GgDE+LxC/DLxGx6DT5M/lX5T3Cu0t0ykmDzm3D05r9VfjJ/wAks8S/9g+T+VflM0M017OkT4BkbIz15qZDJHZ4gII5A/IKhD0p93LfMqJMRvA4z1qGK0bc3mOY2+nWh4ZXGEZmZRuyT2rLQu2hWkMjnD5znoKd5m3nZg9iKY4k/wBZzkdaeuAu1gfY+taWI1HRzMTvbJ9z0FTT3BXYoYY64pq2cm4FVJBXJWkNpNLJ5ewqw5FR7jYJMDI2cFTkkYPerf2iQALI2Ix1X1qid+SG4deKau7cu5t1JxTA6uHVtQubBLaK5ZIE+5ED8tR2FwXvo18uSN5HB345wDzWEssqN5ceRn0rsPCMckkEiRW/mrjneRuH0JrgxEY0YSlZfkaxbbQsWj6tf61etCLgWUeSR/z0+lTzWGsaZAFNu1uTyVcYDr2roLfVpvDsUUTzJcRScsgX5ovqe9WNYvG8TafFHbq0CK/zSM2SRn9K8iWKquSbS5O50OEe+pyVpe60rLItnDcTj/VMoJAHfNaVpdeIvM2vIsDTnLbMhfoa3fEnh9tNubYWdxteSPlhyv5Vc0zw+t5BF5qyGUDmYS/L+VYVMbRlBT5VZjUJ3tczbTw3cXs1rqC2bXpikOfNGUc9wK7G7vLNtQW2uLa4VWxmCMD5D6gVU1KO08OeHy8d1OJo23RLvOCSeeKZ4e1SK71m3vrpl+4QHI4LdgRXlVak669o9Yq9unmdEYqNo9Tt9A02N3mmmjj8tU/1hHzBP9qpb3SLBbxdStbTZsX5XjHJ9xWXY61DGl9b3F5HBPMSqxkZAHr9Kztf8fz2KQ2llZG7IG1WTABPevMVDE1KnLD/AIFvU6lOmo6s1Im0BJCs8kjM4OfOxtH+7WbqM1tDpsscU3kkOXiM5xuXsVrnNd8R38NvHNrGnx2sNyhMa7QSv4iuY1DVP7UFrpv2rZCxH+kNzt/+tXp4fL6ktZPT79jGeIS0R2dlq0+uXgtbqxSGcLiGaRcLLj3+lbEN0s2lfZH/ANJWMFCqc4J7CuDsfDOqS3yRWU08awfMjvLnf7j0zWtoet3trrV1DqdqI23qrogx82OCMVdbDwetJ3trbqFOo/trc0/DUXlaqtrZeHbyMK+6XfHwP9o13E1vp6Xc1rdA2UMiKZHPC+2K4rxPrNzpd3FLb3ZuPOiAkjjO1iv19a0tCnuNa0+JbpDJbIWaUu2GC9hz1rirQnKKrPRP7/xOmM0vd6m+tqLyzuoZrgR20UisGQ/M4FVpZvDotJlZpbiLB37sEKf7lU9M1LSNPg8uPzmlnzugkckxnoOaj8Tz2uk6JK8sabJ0LyKuPun+LPrWMab50tddvM0dS0Ty7x5eQ3+tCw0lpo7aHaRG3cn0rr3tdS8M+HxDMstteyqN80QwpX0z64rzfwvqyPq8ks9qZ0SRihB529s13UvjyOW3Syv9MuXtTw0bks4993tX1GLoVoKFCEbpava7/rzPPpzjrK9mS+CpdeutF1FtJkWRldlIn+8T68VlDXtS0u/jj1ISq5YiWCUfI4PQ49K1tO1jTbNv3XmwWRbdG6kgk+jetXfENnBfW8WryCO7zwqqQDgVMKkY1pKpD3ZeWv3hKL5Vrqgi0WCzuBcNfQwtMhlheBvlwOzVmxXUkesrHa+Rcy3C5fHIJNWbJrbUtBYKj5jYHG7kY/pVrwVp+n3Jurn7RskTIjOw8GuuNVQhKVR3toRKDdrG1Z6hqlrqSWFxAVldRs8sdR6Vrw3Mxme2t7+5hWP7wdsHNNuPC2o3UMEs1x5TL80dxu9f1q5qnha8tY4b37fHPjj5FwWbtmuRV8PJq0lf8Ll8tS2q0L0Gq67ZRRmayS4U8I6glmX3q1pPiAx+Yxt5IWJ+UYxtPfNU7V7m4aBblJI5bYAyNuwpA7AUjXVl5lxLBMsgkwrREcj3zVU1F+64/d/ViJXtdM63S5ptQR2R0WDI3SE/MT7VswzW9sqI5kuH+6uedp9TXGWGpxLYixCmF0HyegHv61saXqSQxhYiJpWGWBH3voa19k7uy9Bc51cMnlRgyMCrHtWjEZCoXcYxngtXMafqB3lpx5WeiMucn2rodOluLhyZoiI88L3/ADrpheDuQ7M2LVyHCrKX9SDxXQ2bsijzGx6Z71hQR7AJQoCd171pRXQKDoR6ntXbSqpq5zzibMVwv97NSecmeo/GsWKbMvlgcetSTzIDs3c9q6lW0MuQ0kZWlJ6D+dQNH8+5pDEuehqlE7LLsMm7bzSXcrS4ZW3hh2pSrRDkZqreW+NokPynHB5NOgZ5HYlWC44LVzm5opUZ4mwfQ1dl1BjMpiyAq8AmrpzlLVikkjaIPcY9jTWGDj8/auWu9akgQ+ZLjJ79qt6Tq6zFo2lDIy/e71vZ2uZ3Rq3txHaxCSXgE4qrf6hb28Pmbt+COF6kVzWs3b5xNMSoY/l2qit9JNZyIcEZGD61Er2uh3RuTa4rS7o/u53EHsPerNzqdvHEjybgz/dXua4XWJWiSOWE7Co2sD/FV231FJikqfvo4Uzg+pHNc8q/JFymUknKx10NzDIN6SqcDcRnkVyMWviPxDefMTFsPB6Lz1rCj1cFJViaSOXJJBNUXumuJsy2bISMyyKeGWuGpj3K3Kramigl1O18Ra+tnbqsDAsyghvXPpXKaNrV3PrUUP2nq2ChPPNc5rWtS3MQs5bdtlu2RIDggHpWPDfCHXVv8OpjHUHj8q2lUqOpzdNCOaK0Pbn1WGPWDpbYEu3cvqatO4SNnbt1rybRfFC/25HdXsLJI75SRzn5a6Q+JkmE6zvt5Owj/lp7e1bQxEZSauDjfY6OHVba4M0cT5ZASD2OKyY9ekM7LvBUc8H9Kw7G9juS4tZESXaSR/SqlsEhaZp5QPMXp/datbjUT0a2uVntxL0GO/es27161huQm8MM4471kyatHptj9h3b5CgZT9a5X+1LcFvIXzGZgRu/hrKeIhF8t9So0mzvrvXoIlVw2AxxjvTdZ1VUscwuACASO5rzm61g3DSwyLtZfmZvQVLPrcdtNbrDIJt443cjgVMa6mror2VjQvtWuZA8hkKmLpk/May9S12eWwDmVsMOVkP3feohqdneSSyJ1P3l9DVG4laaOWJIlbZHu6dR6V5uNxDjKyZ10aSau0X4tZkiuAVeRhsXAfofpRf6tdSRtE03yTEbVU/d+tYVrJawupmlLM3Uf3amS7t/s0giQyFTx6151StUfVnVThDexak1Aw20lrvVmxy/b/8AXUSPFbWSxjzPLl/jf19qyo2W+PlS5jJbL4HRa0dfXzBBHErBVUBfTjvXLUurJs1T6pEMwuo4N0e2SNuR61Bcyu1qouLZyp/iA4xR5UiOzpMSz9E7CoJri8t4C00DPEG9ehrHlvYvmI7W4WFXd4/OPROMj8aqXDXSXMflMrcExx+3vVubVLeythF5IXf8zAjOc9MVDYaib24FtJbAuykq6jG0VMoSV5cuguZbXL5vdSktBC9oF3DOEHf1qrLfxahei0KMrRphi456dqtSSZ1GG287AjjDHnGRUN/eTW8jTQWsYKdAQCZPxrhUI6KxfNfqZ2lRQRxMklw8wVshs5aM+9akkcUmx4bppJJPlMbn79ctqNnf3rvcRP8AZOd5iA+8R24p8V9fRRRNcWzRlvlZx/CPUVrOhzrmjLUUKivZofrGks+rwrHciS1nJVogeAw6j86k8qGxcWjQFLpOVGPllXuR71YsdQjsJXh+zFVUBzLIdw57irOqXlvd2STLHvl6q4GDn0FS5T0i1p/W4KMNWnqaOn31teWoSGb5lGCM/Mnsa0tyzxn94RJGOF7H61xEO+XUYrjjS73AUbzlG9yB1rTuNQmEkcl7G0bE7WnT7rY9hXHVwt5e7/Xp3NFO6szSmaOVFWRSXk+8P7ntVNkt9LYRi4T7K5zIrHlT61eLaZJEboThi5G3D4y3amOU89VmsxI8i7WXggj1qI9Yst2WpVubWDUJFlf5VjHySJ1OfSuRh02403xwskUnmF4XYgnt/jW+9xBYs0EjPFa7zgkk+Wc+tVPD8baj4k1S/mmDR2pCw44ypHP1r0cP7SnGbb9239L79zGai2u5Na3140kjLIxiPyhO+fQVzXizVNR/tO0t4rRo4GY7TMvIPeuquL7SY7lZbiNojF86upwG/Cue/t601jU0g1B0QK5MSbfmx9a6MNF87nyaW/r1M6r05XIsJpayf6feQ20OnjAJjH7wv2Brh9R0HUtQvbqWOCS1txKVVsYDivTbmyE0sUujyZjlIaaORtyjHfFM1uSTTvMvLdknWGLc0R6E+1dGGxsqT9zd9+n/AAfMyq0oyWpy0Og6m9uYrOfy4IowZzIe2O1ZejWdnLfNdS2MUdva5Ukry59a6TVLzULnw6Ht3SGwfLs2RuLdcZ+tee3WpX1xFuuJl2OcMkY25rrwsatZS1S6f15nPWlGNrHTanrkWp3aWWAtnAdzbemP7v0rK8sXaMtuzpaK55P3F5708W81toQEtqVjY743xyx9Km043V5o1xE0QtLVgNrEfeYdauMIUo3p7LT/AIPqQ229TCl0bVF8QH7KqyQRSKyq/wBxsdqjs7iaTxZctIgtZixHljgK2egrZ0nUr2W6FrLhWiOIGH/LT3pmtWMi+MbKYKAVxJOP7zZ5Ga7FWk26dS17EpK2h1OlWaXemSsWe0MZzKehcZ7VyHjW8t21HbHhYUU+Wpr1W8+xW9tHNbSI8MyDzk6kH/8AXXkfxFt47rUnlkkWOYsNqqMCvIyyoqte726eQVVyxsc/dXUtzFE0cCsc7CAOcelX9Mjf7PJJ+/jii5CD7pJ9adp2k3EkT+U21413HIrX0C5W786GO33bRtcep9a9uvVSg+VbGUY6anGap50l0r9IpHGcf1rTku4rVlSC3gxt2Mzj+VP8RtDbRz6aIixVgRIp71zHnyTYSZjhRx712U4+2gm9l/VzFy5Wff8A+wszP8Hg7KBm6lxj/er2/V/+Pu3rwv8AYLlaX4MKzKVxcygD/gVe56x/x92/416dO6jqZPc0YfuU+mQfcFPqxBRRRQAUUUUAIehqhJ/yEU+hq+ehrPl/5CKdeh6UAYnxd+b4YeI89DYSfyr8skijiuXlZfNbz3+TPvX6m/Fw7fhl4ibggWEnH4V+XIgluJrlbVMP5zEEdRzXPWlZajSNrT/sg0G9utRZXlhIWFe4zXFJczb3dWxu+9W3qVhqUbbfs0jJP91gODWLNZXVvceRLGyvjOMdRWeGUI3969zRybtoXYopDCJyv7s9RjrSandLMLdfs6weSP4TndXXeGlgXS/s8yQXDOMKOrIaxNd0O5sZ1imTG4/KT1xWMMTB1XGW62LcXa6KNvfTR75YVViybSWONn0pHuJJUWSNm3fxvt4qeOGGR/sZAVhwW7EVpX2nx2totvExkWUcrH1HvVSqQUrW1ZFmZE9unyXL4MbcEjqfwqCWKLzmWLcqfwswxmlkt7i3uIwofyiw2mTpn0rX8SW18beFLiCBPkDIYhVuXLJa7i5bmXYqrXUTSZ+UnOBmuy8PXVncym3ukeKUupjKD0rjtNGbgL5pVjwSPWvQvDPh/U47SKaSBFvJTuiWQcuB3FcWYOKj7z16GtGMm9EdUnheOa/iubqW0IZB8jTAbvr6Vjy240/WZm02Ez2qf8fER43D/Z9cV0cdnpNk9uPEmZndwzC15Kf7LZrJl13OrzrbWISyHyxEL+8A96+ZpTqyv1VvRfI65KPLroX9IWO/sF+xXrqqKQgK5JB6g56VkWOmX2k6uZrm4ZLSR9zCE7yPqO1M0cahYayrG3ZLdmxKij5lJ6Yq3rWqfY9Xkh021uZcnM28ct6gUuScZyhBpqSD3ZK73RotqNtIs7ay4uAB/oqjkt9QOlYmm6TrmpSzX9tfLBCrhTDwDg+gqxJHps1s0ccdystxyr4G6NupqPQL9LF7qC8W7mu4XBtzDzuHfNVCLpwk6S181+X6iaTaudVo/hezMwZriTzWj8t1cYA981c03wx/Zsolk8tJN7bkDbgV7Go5Ne8rSkvL2OJVuV2CP/lqHPepp9d0+x08Q3kzPIygvID8yqegryZzxTVt76HYoU1Y4nx5f6RqF5JaedcRQxnDO8eAzdsZrmbPR7e4gl3zCPyhmM56+4rs/EenR6snk2MLXOELpFKMsMc5NVbzS9COkWEVxb6jb6q6hVjjACP7ivew+KjToxhBtPtvbz9DllBuTk7CaJouqaxFEbLxBI4iHzLKojAH1qfULLUrOW3m+1RTPH0ZWBCrnnJpnhgXGj6g9vcRu+nyAhopP9cp/wAM1a0/wrca2JrjT9SWy8t8yWsrY3j2Fc9SpabcpLl9O/oaximvd39STR9OtL7UHvQIBcu37rfNjMnrWl/YeualNKupzLbC3wxMbfKR9e9UdM8IHRjeX+tzYtZVPkMp+56FPeotY1qabRmtbFtRQp2lx869iaxceef7qV1tft6enU0iko+/p8zU1a6s7jSJdRSYSrE6psA5Fcx4wu7iy0GWSGZ3s7qDLRSDG0nsDVD7ZJ5LXNv5VuknOx+Fdx0B96z/ABheXtz4WhbVmW3vPO2pbjhSuOoFd2FwnLViul/6/HqZTmmn3I/h9DYGd7mGNjcYXEOP3Y9CWr2Sxs7y5ikfUYLSKWMDPlsH+XHevGfhsbxI7toYGltgF86NRljzx+tev6dqVq3hqeaCBzqDsI5lA+7ngE+wFZ5ype3lZ329en3F4VxcVdGfc6PJcaZeSJpxwWKxfL/rl9fauT0zwzqF7Og0+Oez8xmXL52ZHUEnpXsUF3qVvo+nqwjuJIlUL5fIIrQt7j+1IJ4WsTbqFBaONcYPc151LN6uHTSWn9I1lhYzV7nhdrpur6NdzRTRvbeU2JJiPlcd8djXp/w8nk+xvHZxRLDPzvfA8z/CsvxXFqEmpwxTSrc6dGcBX53ii8uo7NI10klrM4Eqd4vZfevTrYh4ukk0uZ/d/wAP5GMI8j3O9isbWxt3ubmZdoOZI9/yj6HvUf8AbWnPAdRtJjIkA2fZscsT3xWQltNqeliP5ryAqNht+SD3B9/Wr/hzRxa6jEFsf3GDuldfmLdq4YRhFNzbv+Bu3LSyAT3mt26SXD3FrEHwsfk4/WrcOn2V5aeSYV85CfM5xuHar2qzXizkSXMTRJx5MJ+ZR6kU2znCwGKO1+RuTKw+c110qrsnHT0ZjNak+l2tpbo8SAyN91iy421ZgWS3YxSFVhByrLyRWc+pTRMRLAqdmOOSe1WY7hHEaT4jeQfKU7/SuyHM7t6pmMnpZHTWtzutUkjkWU5xlgAfyreW92DZ5gKjGWHY1hada28cADKYyBkb+prSiZRE2+BF5xjH3j2p80biNO2vGZ8qQMdTnrV3zMgttyvdc9axIWgiUMTtJbDD0NaSzocGNgVIrWNWzViHE0YZm+6xIHZqSeXJ2KMt/erOhuJXnYtgRN+lTlnVSh2+X/Cx9a6lXMuTUVJmLkwsWboc1cEsaQrCWxL3Hoazo1lWTcWhUfxbagvZUwJlZyW6Y9fWnRqJz3FOFkaQnm2suAxQ4INVFnKFt8xUE9MVVtpGmV23uXThm96W4t8p53zvkYNepCcb2uczT6FstY3sqrdIGCjg5qxY2OmwGR4WOH5+hrm181rgJHHIBg54q9ctJb2aeVnOdxBroavszLbdFm9W3MognG9Rnk965i7eGBvssc7xTIcxnHFaDXc1w2WXB9afqtnBeWglVEWWMYLdya0iraMiWphG8OozpazxYKcySD+KtbSo7dbVrKOPjdnI5zRpNr5Vq8lxHGCeFOOtRR3K2Z86MENk529K5cVThO6iOm2ndlXxfaNC4MOFjK8gCsGxklt5IluZm2E8ZXtW1fal/aMwEw+Rf7nU1havdQqXNxJHGkfCLKec1zwwseW0tzR3vdGDdzeXe3AuJPlkY4b+VZEU11aXDrNGkj92zx7Va8Q6roiqJbjULVTg4jVuSQK4G38cL50jX1sTASRHsHzY967owpKHKzL2c2dpq959oih3Bi0eMHGAG9Ae9JDcXXllmk3EjkE4rjdM+IVj9te31O2kFuDuhMY4x6H3q3qPjvw5I4a3huvoAK5PYwvaxfs5o2fD9xPHdyGOUmRW3EE8YFdBHcy3l010NwtyPm+tef2HivQrq6aPFxZ92ZsDIrp7bxH4fliS1tdWRVYYwz0sTC+kWb0VJbnU+I7q8EcElnMGkKgZPQD0rB+2apHe4aNMMQSoPFJYaxpN639n2+oRymI5zu71piOI6mmQxTb2715X1VwvfU6OdMz9alkBKfKGkGWAPOKz7Sya+njSZzHCPuMDkg+9bes2MInjuIstIpzjsB6Gl0JVhtZi0BlMrfex8qc1cG6dLTcqNnInstH/AHiSjEZx8wB4YetXore08wxAqnctnqvpRDdGMbWQgp9/d93FVlutPu77PmJDFnAJ4/KvKqRnN3kd8HFJEF3a2McL3PkllzgqRz9RVNzHBLG4hy0g2qB0Ga1ryZIpTMWjnhUYG3mqimO4JljXAdgyg9AR6UknbUp2HN5dlaSTmAcJh4wMljWPNf6lFHG8iqltI3JHJA7Cta2LPdyGSUvcj5toPDCoZ7ePY1w0MrQKT+7cdz1xWaSiveVxNt7D18ieMNMI2deqq361la7BPcGGOwvGSEvtdQuSD60+7lj06Im1txIxIyoHzn6e1PF1CXjkjTy2lGHXHKtWPJKElNbFSldcrOTuxepOIrpGmW3fJfH+sB6Z9Ks3N9cf2is8cccUSr/Ccgr3ye1b01zCjM1z5QPIdV6sO1YtlcWN5cS2vl+XIvSID5T9auUuaPNKO36mNrbMSJbTUJDcTSSupPyhATgfhVy2kt4p2NurSwgAeWeqmsbRzJpuvT2u6SIyqXFu3HGf4RXUxRrbzD7HCtw0gzK0YyR6A+9ceLSg+Xo9gptt8wmp3X2PbNLEI4iu0qoy209Tis7TpbZ7KaC3mimMkpMYYgYX39KtIV1CWSPUlkgmwUwPvYPauMlZdGmubeC2Dv5xVCw+fHvWFCjGpFxW+nob1K9veexqXE9vBqC293OIkjILxx/Ohz0+augmMMjbZbpFIxsJAGPasG3tYbuw+yX9vHaH78j4wzg8gCo5tM0ydEkkvdRKZChSRux61Uownu2reRmqy6Ik1qLSNUtZreeXyblSRHIhzhv8Kf4R155oprKcwCS2UJ+8YfOOnGa010HSLW2iEeTGx3ebL1b2NU7vw1pmqGO6UJbGItumh4DAdgfWhToyg4Svbo+z/wCCbKM07olPhvS7iCS6htWSFjnhydprOgs9fa5axsNVdU/hLqBsX2z1qnpmsLo2qKIdUkuNKncRTJO2ZI5Dwv4Vr61fzQ+MrbQ7fb5UsAmaZuvJ/h9quVOtGfK9U1dXV9vXsK8ZK97ehFe6Br50aWG41JZ4W/10eB8+OnNcRpPiCG11yTS9XP2OOIEKwPfsa7q78Qx6fHL5kkE08ROIc5LD3FctNL4d8S2L6k2mxyfNskuFX7pPvXdglJQl7WF4vqrKzMq0kpLl3Oos7PTr23g33iX7SOGDkgfJ/d4rA8X2mlrr2mQWMDJdwSMX2glHUjoT7VzbaLrWlSG+8Oyz3NrD8xjzn8BVi01iTUtM85ZDDPG580NwwOa6oYOUJc8J3j9z17oy9spRs1Y9H03S7K3ie+gZiGG4RDqcdq4fxFbXmtJcIkpsBvLFHOGK+mDXS2Ny13FbxWkzCZsbXjPA/wDr0uq2MDeI7eLUY5zLEgYzP91j6GvOpSeHqOUnr+OhvUXPGyOR1Twu7aBFJJqMgijA2xngA+tZem+EtQW9InnVYO0seHwexFei68LJtBuba8jkmx8yLbjJxnPNcDbaxdasjpoqy2y2wKpG3G9e5ruw+Jr1KUrOyvvpbX+uxyVYU1JXO4ubOIaNbaZJcQSXG0CKWRguT61y1xbajdLbWayrbWDSMjPxlWHU/Q1Lonh+XVZkkvtSMcmwMsdw2AD6iun0aM315daXcR2M6RIAFTJkb3WuJtUbtS5ur02/Q35HUtdWOTHhu10nUlmuL6SXT1+aTcmBu7AHvVX4gW+nwXdnqDGVdNuEHAByue9eha1p+nyeHrfTr5JvIYERMR827PGfeuJ1a1a21Gz0fUGM9qqhsz88f3K0wmKdWopSeqv813XmKrT5VZIgtreC3sIZNP1MrbT5AmJyeOxHaud8VgWun2STK0t60gZMDhgD2Na0Nrp8WotYjiCdj5MS9ARWprekTJFp0wktrtoFOY05aEZ7+ldMasaVVNu6/rr+ZzuPMnYrRmSK0guVt2BZA0ybegrnPD1vfRaldTxDYkLGSUf7LdK7G/vLSGAQi6kuUuUxI0Ry0YPY1wF/rEumz3Cxu7WsnyO/8TDt+VaYSNSqpRS3FUajZlfXrjTTcTvasyiTnDD86oeH9ITUNUhWRmCHBAUZzWsdJs18NveSu08rMBHjk8+tWtC1BtOtFmtIbczQry+OV+tetGry02qfoYxgnNOWx9z/ALJ+n2+nfDSOG3XYplb5cY5zXp2sH/S7f8a8k/Y6N3P8MFvLydpZJZ5DnOQBntXrWs/8fdv9DXp4JWoRV7mFdx9o+XY0oPuCn1HB9wVJXUZBRRRQAUUUUAIehqhIcainGeDV89DWfL/yEU69DQBmfEuVYPAGuSyRh1SzclT0bivzs1jUPD2uQTNIq2GoRysFWL5RjPU461+hfxeBPwx8R/MRmwk/Divy7LQ2s07SQtKZJWCyHI5zXnYzDKrJSTaktrG1KbimrG3f3dvbsiWdw8ptflcsSQc+lT3UFvd6X9s3LM+ewwQK5kalJalEmOzccvxnd6Gqz6jcXOoCOKRmDNtUYxkVgsHJ2s7W6lc/c6mzudLivLbdC4xncFbGeKkuL+21C9cPI8jKwIQ5JUDtTrTwnqLJFdtF+7PLDPKirOi2TWutveQv9jguQU8uRe/TPNcU50dZRldpfiXCM1utCrqkNrfQFbeH7GipuclcsT6DFYS6hf6MjqdhjkACO6ZJH9K9BsVksfGNtCbf7WfKCK7DC78/lj3pnivw/afNdSTQtiQtcQbhlAT1A71NHFwhJU5q8Wr9/wCvmaOnLlueeT6g91hNgiUnI3DPNSWOt3NrNJ5wEsZXy2Egzge2a7Gz8K6Xe3UG28e2gkjZoZXTDEDrwa5TxPY29vK3l3BuDC+1RtxurvpYihVl7NIzlGSV7lbzNLjnR5I3I3bgFbGTXVvrV1MzXTX2HZNsEoOBEMYxivPLWGS4uxFuEZc/xHgVbbTr2G7NvkMYiOS2Bn29a2rYWnNpN6+fYzjNrWx13h3Vo7NJpHunv9QMpADsSAfXBrr5vCE0+jjWLZ5/Of5nAY4BPtXmyWL2coupLWRpQvmFWBHPt616lpXjJoPDsMa6g800mB5flj92B2rxcfCcJRnh9b7/AOXob0lF3UxqW+sadZm1uIXMpIfexySBUn9r2qR4EYIcbZmP3lPfmurvpl1zT4tZVil1sxBHKNnmL3NeV6xNdnUJba8hCSFsxlTmvLoU/rLfMrGtSLhsd3pWoaatpLb7UXzAPLZhk5+tT2eiWrat/aD3CKF+Z2HA+lcbPb3tskLC2aX5Qflyce9XrKS5dYpGtWktur7mKsfcDvWUsPZOUJ7ihJ9i7qel32qeKEurI4tw37vccqPwrRh8N2t/qIuNYucRE7AqnG5lqfSLGW8X7dJ5sdnDLuh8tSWHoMV0mkeFrf7R9qnvlb+MLKdpjz3A7muarjHTXLzWtptr9/c2jSb945bxXoUul6ra6lbawtvczIRCNp2svQgirGnXlnDZqmvX1u13FN5sTrHkgY6DFV/iVeafcSPbW99LPNANhxHw+fQ1yHg5rS1luGlhknvAp+zqcllPYAd666VGVXD81S915a2/yByjGdkdnNdeG7S4VtV1Atd3TExTKDtQdRla5/UvFRudYjt4l2yMDHH5S7N5PAp/h/UEbWJDaaE+p6hHzI8ylSme22t3xDoq2UI8QyxRPfIuLW2zgQofvHPerjGnSqJVE235rfyXRbdiruUdGYuqmPS4PLudWkvLxVy9uxJWJ/7uDxXQaxpn234dRbLiKzvWO5iwyxU1X8KyaD4sZ0ksjY3kcW17hs4mf154rDWz/tDxgNJuL26nhgPCGMqP/wBVJwvNJ3Uoe89P8tLMa/M5q50aHSrzdqFneXFnMpMUqzYUt7DtzVDWflsomayuIsthJrh94/3fY16/qHhvUr2/trTnyo0LGVV3KmOnNY3xE0+2uPBYsJIxCReYefHLHH3vYV1YfNU6kObVu199POwpYflTsZfwTuDF9q0mW2WG6l+YSNghh1FdxILm/kkXy44VQ/v1RQhY9ua86+GkanWPJvJli+zL8smeJB25rU1bxPqFzrE9jqEbwCY7IngG4N23Ejpiscbh51cXJwXS7/r/AC2LpVOWmlLY3Nd8ZWlnENM02Ka5vz+6+yo/zKPXd0rE0rxR4wsLrzZNPmaOM5eESDdj3PerfgnStJ0qe6S5vJpL9yfJmEe5nf0x6e9P07Q9YhvpZ5J4YJQzMnmSAFs+oPSlD6pT5qdlbvK+vp5fiKXtXaX4I2rX4iaNrV7DZ6pZ/wBm4U8nnn8K6vTrfTZLeSbMJtXXMbAd/wC8a8VFhZzXEs18Eims2/eorZEx69a6aytr6G3tWGoSRfbpAbe2UZWND0yarEYGhFL2MuX8V8uu2oRqz+0rnSf2ZrVrrLHSb4wrjcuPuNn2qxAviTUMrNqwhkQ8bVOCvc8VSv7zU/DNibWOZbzzfvEEEr9KtaHr17DYx3mUMaD92hxmnH20qaqJJ9nZGbqRva9jW/si2t9PkuIdQnupGG2SXeRhvoas6ekNzaIkd88V8/yx7mJXjvioE8QwNY+etmxkuZNs0cY3Bs9z6VJp2ntPeLK9rAkMfzAebzzVxqVLN1P0+4Umm9BLey1RVae9m850O3YO4Peum0yIWsMYYrJEyeYd33ozXPzJeaVK0q3TXESsN8W35c9uami/4mkEt6XMVyvyxKTjafb1FdbqOaTbVvL8jOLSZ0VxrW128ubdCQAuRkse+K1rHVbNnUfaijKOj5NcXZXTkAT24WccI4Ocnua2orUMplvZB5rEMWXnp2omoxVpDTbOuh+z3ETLvJVjuBz96obTUPJeSFdzRp39KxkdjEjOp3IcxkdfxrRtrppoTHJH9niP+sOOfrWalyjabNuGZri3V1JJBHyA4NWRLLDKTJypGFSsjT5bbz98cnmE9CeBUmp3ZhvEG87iM4HNNz1siLWNVHDyKsuQnUgHmrTtEyM0gVT0XFcul95yuzMVOcA1eWeOOJGmcvu6VN7S5kWrM2LX7JGFXJUk/MPU+tTQSpL5jKQdv+rT1Pesj7QWzINu0rtBz0NNhmhiTzDIN6Zyc9c1rTrO4OKLr3XmA3DwGIKcD3qK6lS6RnXK7I/XrWTqOtw29pHEssTEH5wWxiub1DxZY6fMx80TGQ/KinIB+te7hpuSuzhqQ1sjpXmSQfLIE29zUbajDHBJ50yJsGfvDmvL9e8XX1+jW6MLeEnkKck1yd3dRxzust00xU/e311usyFQ7s9iPjTQxC5u9TRY1GSoU1yOsfEmC3vN2jw+fayDG9vUfWvLbq8zNJsbILcMT0FZ11e8NDu8wLztX3rBpt7mkYRS2Os1v4la1cN5cKxwKzjcoUZ/OuR1PUtQk1Q3D3U7hm3bWckZqfS/DevaoJJ9OsvNtyw5kO3mtFPh74yv7xLWS3gtyF3CTzRj6U1OK6lPU5eW+h+1rLcjcCTkHnFV75oozheVkORz0rppvhtrBnaKa5jVVOMhgSD3q5a/DKNGVrrU5DGPvIqZzWiTIco9zz67XzJY0XbuHI+lVjhZ9yOuB972r1Kb4d6L5sZhkdEB+b3qs/wx0uaRlg1CSPcf7vSqcZdRc8Tg0eCSYbnU5U81WeVYpcxbeOcivR9R+D6xojW+rSncMklAKw5fhR4gjfNtNFKoOQd4yRWWli+Y5Rb797ug8yInoyNg5q6niLWNoH26bdH0O81PeeCfFMJZnst+0nBFYt5ZahDCUlsbhZQfmwhNUmmF/M6nSPG2sWtzHJJcGZSfnQ88V21j8VrN5Etbmz8mD+KYHAH1FeMQytAFLCSJx1DrgmrNvNassyXGJpGwUUHj8xWdShCorSQKbR9OeE/EOi+IbCaa1nSSONgoycFvzrUuV0ZZEDWoAUbsgggn04r5YtL27eRvs8zWuwcKh4rofDvjfXNNP2dbkyJ95t/rXnTy13fI/kdUcQrao9vvrdFuGkmk22uMlFGDg9KrWejQxpFMt4zhstt3YwK47RPiPBcXn2jUbfbKAFDp8zen3a7G1fQ7+zjns7vzrluSxOGU+m2uSth50lZmkJqWqJ4WWCd5WnRd5wPk5A+tVbuaSEmK4YzRZyjqcA57VYkuJtpSSMmcJsjAXIas2YXAt1SRwrlj8jdD+Ncfs9dTRyNuDyorTYY0aR/uqQC351jahJHcwSQeT9nuYSdrkcM3p9ahW31FM3NjcGWQkfv5flK+2Ki1D7b8pvZhK5OSjAKpPqD3rJUUpXv/AF/XcfO7GHdtPHPby+YsqOzLIdudhA71s+H7AyRCSExfbDyMry1ZV0t9ppmUiI+eASpYYA68GujsfLurKCazXLOP3jpzx3qMZeNNW+8ziryItT8Lz6qV86VYNSQ745M9P/re1bejaOsVmyNIY7hQPNkzw2O4qp9gdb1PLdySuQT02+57Gn30tybN1muNtspwgXrnv9a8WpOc4qnzaHZTpwjrYffQwRBbyEByUZQDyfrWRJoNm1muoXKl2B3ZB5z71NqF0NNgQWswluSR5qtwMentTbnUlXyRb8iTB8k9A1RCFSKvF2/rYVWVN7jprRvsyrDCHfGVDjJwfeoL3S7dUhe3BZQP3qZ5B9K0rO7knt3hkmZn/i+XGB6Cs3VpLhXR4QVjB3K/dyOnFEVNyM+SC1GajHDIPLTeu2H/AFZOfL/2jXPfE3UWsvBKXWkzq6u6xtNHwoIYAjHrTvHWu3emtZxwwqLi/wALPuOOD1ryPVtcmbR4dHhuH+yQ3bySoRkEls9frXt5bls6vJUvomn/AJmFWuopryO7+JWjww2ej3VpC6S3pQyIG++cgZ+tc/rer3Hh/wAW2d3C7+ZawhWWc79uD93mqt94m1LWLyG7cqIrKWPyV3dMVieMNVuPEeuXN9cpHFLGhBCtw3Ne5g8HViowr6pJ3+fQ56tSKu4eX4HSeFtYTWfGl9eak6QS3cJEYK5UYB7dqybKaOHwLd2qXXkzNdriJTjdyeareFZYFstXaSUxSeSnlNjv3rm7fdJLHyQd+CpPHXrXdDDR55W0Stp6IxdR2V93c918FawNL0qGHVryGBZIgI025L/XFVvGmm6La2d7r2iMLiQxr5qqcLGfXHeuE8JWOtX73cdlF9tSAk7i3+rPtWtqGn6tZadIZ7FVeQYzHIWU/X0rzJ4SnCvzKdn1R0xrScLNad+xv2GrWQ8AaeVcwXzoxEy/w89wKyvBerah/aE+6STULgE7FfP/AH1z29q2PhbpFveaNJZ6hapJPbsCd7bSvfFdvpmn6HeavHa2FubW4hUGRCuN59a4q9elQ9rT5W93fTT9bG0Kc52d7FyS2YaFKGt1+3Sou4bfX0rl7/4c3FrYm6W6S0ESkykDkg84GK7DUtbD6kum7EjEI53nbn6etUp7y21GQQSXB+zGRe/Vuw968GnVrU7uOl/K+nkdcoU2/QwPDOjTfZXge0kjSdP3U0rbiR2x6U240aTS7KbzJtlxKQLe5Xggg8g11Ot6jb2RaN/naJOEPAH41y2uaxZ6vZGFZUjuGIxtbOMGrpVKtSd5L3XuJxjFb6jtuv74obsIsEkTMS65ww6YPauf8dxLeafCJJPLuoFBXuXIrU8ReJrxrKPSrTLxMAk5x9z8apXX2W8sbf7PdiWa2xABx29f8a2pRlBxqNWXl+pjUakrI8wEt0t6JmZllU4hc9M962Dc6xYiS7kcuz/I6j+HPr611F1pGlXN3BbyNGsmcsC2AD65q/ceH3tbWWyRo5bd2DrMp3M+O2O1enPHU2lzI440pWep594PiuL6a9SWbFsZCJXA7egputaPG2qWtrp6nygxLFzuyK7TQdPn0tbyP7Cj+eTsVmxsB/irnNNs1l1Wa0W/VPJ3PI5Iw2ewrphik6jnB6L/AIa4uTRJmqNM0NdANgtwXufMU7FPLfT0qnquh2FlprR2chleYZnwP9UvofU1D4Hhmj1uTUrSFJoYFZZopGwpXuQfpXR6heRXGnm40i3jhQzkshb7w/u81NRSpyXLL1NFFSTZ9Qfsa2dzafC1PPR0RpX2BmzxnrXretH/AEu3/GvLv2SY72H4arHf3JnlMzsMjG0E8CvUdb/4+7f8a+nwv8GNjz6qtNo0rf8A1YqSo7f/AFYqSugzCiiigAooooAQ9DVCT/kIp9DV89DWfL/yEU69DQBk/FL/AJJ1r/y5/wBCk4PfivzRm82S4nR7WJYRK3JHTmv0p+LzFfhj4jYZBGnyH9K/MCKaSa3u3aZsJMxYZ7ZrixcG7SNKbKniZ4nCKvlEjow6ms3SDt1G3kO4IjjJXrV3xFNaXENv9ldf3QIbA+9VCydhdQCJTu3DGTwa0pR/c2t3B/Eep2vibUUjeNrWcxOoHmEcYHTNcp4xu9UutYRri4jxIQYo4jwCOlWbDVZJvMW9uVtvLA+UrwRXM61Mk2tbraczLuGHH9PSvLweEjCs2opfibTrNqzPQILrX7XUNLmbY0nlKCjZwRVTUtUuJNZublrOJpMAMGHJ9hVddUmmNrb+YfKt0BYn7zEds1et7S5vElvpI/kX7qA/Mfxrk9nGm+aaS6duoc7d7Mutrq6ho0VreW8YktVPlmMfvAOpA9qLW1stRgWV9PMEPlbmdlw7H296qWVra2gWeSCQyYOGL8H8KxL7UY3nupIriVDACyx7jtDD29KKdBVJONPTzL9o38Rn6ZpTXXiBrWNo3VZCVD+lepxaDDfaTDcfYIJHhwp8teWPr9a838GTNqHiCO5vpRFGeHaNcfyr2Owj1TT9NtrWCaG3idg0RcBmfn1rPN604TjG+qNMNy2ehy/ie3u7iyWGSxngltxgNIuHCjvVfw/L4ej0NbaS3mh1FZCwkIAV+a7vWobPVr6G71q++yT2gCNCuf3qj1xXOa7Jothqv/EthE9vKvzytyIzj0NebRxPPBU7Pvp39epc4cvvXOifWdMUWk+pIwjVf3Kjqo708nwbc3L3Gon9zP8A6p4ceYpP9K4/RdLtL5XiXUD5q5aNpMsMd6Q2c8Q3b4pxHJnCrisPqtNPlUmn9xam+qTO/Gh6pcXscmj2cjaYqjbIRy31rM8YafNoMsCvPCw2HAU8p6iueg1XW7ZVmS7u7axU/MgkJ2/l2qWa+iu1nguL4SSyYyXyc+w9KwWGnCau7r+txupG1rWZpaV41tLa0e0DPEQv34u7VBBq0axfbbi8e+mZjthByce4rJ1SPTbC0gWz2JcBQZIn+Yv+NSeHtS0+61d45YFtVSMEkjvitXhafJKpCLt1/r/IlVZNqLZrz6/pcaJt061WR0Ozcv3T7Vl+HPDE2p6p/bNjfPFfRvuWNW4U/wB4069a3kuba4MK3JYkosYxtIPGa6Aw3MOknUoU+zTeZ/pAU4+TvS53Qh7mjemuvyLXvO71saPhjwv4p0HWn1WOSG5kvztmzksoHOfxp2pWd1rOsywalaTWkMTiAyIMbw/UiqNt40htUNut+3mMoLszE4Ht6VXvPiRY3CW1na3CurOCwKktkH1rnjDFSm58mve39dtDeNSnayehPpNnZaHq93pFtPDdwxuVjM5yw/2Rin2+mw6X4mjvL28IW+OyBs/OpHUH29KW71FbyfYxtoX3b+IxuYeuax/EetNBeWH2O1OpzxMfKVTxuI/pV03UrSt1a1+7e+w7ci1R3GueJG8LudIlKbblC8TL0QAdG+tcRqRm1zSL2O/uLRofJLBYjyE9P96svVbLU9SFz/wkMpF9OMpIv3Y+OFwKwdI8J31ukhvDdZb5UjWfBkPr9K68Pg6FOLlz2krfP0MZ1p320MT+0o2ljjs2CwhvLZR97C+tejaP4k0CTSJW+zobiBfvsPlJx0rx25szZ63NbKrxupJ5bOM9c13/AIM1PSI9C/sm9hSOFlJWUpyW9M17eZYSDoxlBN9dN/8AgmFGu+aVxXm1a+uF1a0uI7UIdyGI4KfWtP8Aty8vpo5bxrSXywfNdyd78cVbsdBhlns/NhlktZEGRFLt2r6n1rP8SeG7GxuJI4ra581PnMfn/eQ9K4Y18PVqKDXpov8AMvW2nUztKsLC9muL6+1JrZmfesBbHmAdwK2INSll1aC7hS4eGOMRwIo6nsT/ALNcvqLaba3FvJC5uo3+ZQDgoB1X8a6Gz1O3/s9rqzdYZw3y2xGWC+ua9GpTlKKk7tPT06WIunpojsNI1KGNZbjUbQBpvlXzR8sZ9abq8UNvCLuJmXynG4f8sWz6Vy+k/vILi51XUAlsQCEbkk+3pUltqWn3W6K4u2e0jU+WuT857VzwwtqjcL6b9vRClJNanoOl65YNbw2tqbe3ZyJmkHGW/u1DbXU9/wCLZRCzx26Iu4dFz61x3h/VLe1ZG2xoRL+7LruAHpWpLfQTaxJdx6kgjdQNqKR83ereE5KkrLdPz7BKfMlc9NGmy3FhKIHkeB0Ln1yBUHh+axurGEX7eXPDJti29Tj1rP0G7vv7LYQ3gV3+VkbtWbbaNDI9zDqF07SsxZWjfbsNefRUbShKWz+fYbtpZHVXVzbzWc9uQLa6RsxMeBjPb3xWhpAMcduzKGiJyGl659PrXAumpRNJJDcJcrAoyp6lfxq/4Z8TytC9jJMi2qgspZctx711fVpezbg72FGST1PSopY286T7LMvzkEEfd96patrDIDavAyI4AaRh8xHtWNo/iy0VEha6DwMfnZgc/Q1Z1DV9MkuhMky3auNvAwIwPr1rCFOpGpaUdDVtNaM0tOuo44F+zwmRSPlOP881eikVpA1z5iKRjdJ/DWNb6jpjQedb3SxAEfKexq/qGuWNvYxz6nJH5bHC4/iHrRPmbtyvX7yXa25NPeQy3bC3t5GhUAEgfL9asHU7PiOJlKDhS1QXEy3eiySadPC0TqCHUBcCvNPEHir5o7fT4PIEOQXbnefWt8NQeJ0j0/Ahy5D0651BdrGV4reKIbiCcbq5fWPGtruNpYwF5JAQruPkz7V5zPfXV7m4lvnZc/MuTjFQJqFvDavDNndnKNnkV61HAQh8WplKs3saMN9PPqO2e4dt2VO49z0rP1VnsbryWbcS2SR2HrVG61AyShgu2TGAR3qzY6Nq+syKUjYCNcyO3Zfxrtc4x3M0mUby98xi6eYMcLjuaXT9F1TUJ1SG0dVkPzTOPlH411+m6Ho9hKjXMMskg5BJ+XP0rpBeRsuxIhGMY+XgD8KL7WM5VLHOWXwzgaylu73UlDRLwkbfeqxofh/w9ZTJJ9lWWVM5Eg61sWt2YsrJkITjnvUN6YfOwhUrjJIq4ResWZSqNlyO4WCFVt/3S/3E4AqeO8mkAVmYruzmslJ0C7DwrdDU0Mw27VkGMVLorsZ87LV5BF5EnA8x/wCM1iRSSwgqWBGeorYklD4VvmXHOKyZQMHCYXPrXTQTtZivcjdt6ttX/wCvUsOyRlIUKVxTIQV+YMAAc8jrU8vzyh9yoOOgrSa6Anqa/wBoRozHNGSmw4wO9ZWlO/2kgblUD/P4VejuklJik/hGFwOtRR2ph1CEIpYHDyDP8PpXIo7xZadyS9mnhby8tu657YrInCTzArbxM7A8Eda39VEd0itE2wAkc9aq3NvBBZwvHkuOCayilFeZRzMuj6PqM7pdaVaNKE2uxTp9K5bxJ8NdM+wyXGiytBdMeFfhBXczKy3pCEKzjle5960PsEYsEZn2ysTkHnOOlW1ytMuMmfP2r+EPFOkWwme1WRD94Rg5+tYk8y7o0cPBKOG38Yr6Vv3823jupV2sqkfNyp/CqGo6Ppet6bGdT0eHbIfL8yFQhb8amdVxs2jSOvU8Asb8W8hmODMpwjL/AFrSj1q+jujNbSG3PRnhOPzrrPEvwh1fTVnn065jmhxuhg25Yj0z7V5y7X1jK1vcwtGQfmyuMmrhVhUtysbi47npek/Ea8srWMXzicocRtHzJ9a7nw34p0HxJbMrqyXyfMYpMbvrXzrcTNI7bsZxhVXgj8a0NEvLnTwt1bzYuj2xzj61zV8DSqq60fkXCs0fQiX7Tyvb7FLA7Vj7c+tS6rFcR2QN5ah0X5AXHCe61wHhP4gF7YWuqWqRysP+PoAcGuymnj1DT4ry4upLqE/u90blVB9SK8irhJ0nqrL7zpjUTXmZWrvZyRpHM2yP+9L94fSrmgaxb6LJ9njikNlOMwSoOG9R9c1q2lr4ft7j9/dRXS7BvQjcVBFctqWnieWTTNC3zWUrbkjz80TdsH0rn/d1U6ck0vuX/DheUHzKx1Xm6lcSFNPimKScy+cPuL71WljlSzeMl5vLJIPU5/wqXw7p+tW2mL/bN8lpJA+xc/8ALQDufWrOp3GlaLaT3H2oT3EoGQDkLn0FeLUi4z5aer8jdKe7djGFvNcmze4FuHkbdL/tgHr+FbUttZ3N2vkwJ5cT7RIB0rhdW1axt/KVHm+1RMGRMnGzOTmujtbm11YJ9nvCj+UJsqCqg+471pXwtZJN6LUUZ022maGiKy6ncXFycjlUjX7pA7j3prXFuodpHLgZ8uPunsaqW2s3Norfb4kQZ2q+3p7/AI1euJPOkjjaKNJDGWZgB81cMoSUr20KVraHhfjHxNfaz4xSG+jVIrSbYhT72B6+9ctfw+S+WB2TTNjPfnvWpqLf8VpeLxtF8xwRyRUk9u0tjdtMAdrfuvbJr9Ew8I0oQUVbRHlyvJu5QhnjtrydZEjEO5cqOg4rHuvLe5uZFBCM5ZaszWs8NnM0ykvG4BJ75quU8tQ28OHHK+ldNOC3XoZybLEE2yyuYVCvvVaqNEVZH69yPSnlgsL+R1OM0shBhLKeTWqViLnrf7O8yxjV5DNFAjowAkOA7e1dH8ONOGq+H9Sivrh2WS5l2ljyuGJGK8V8Myy29/YSI8oC3IJRWwGGO9bNl4jvNL1a/uLW4dQxPlKT8inPPFeBjcunUqzlTesrP7j0aOIjGEVLZE9zqV9a6vqEdrdyoTdJ8wPJI6ZrqH8ZappPiC0jvIIRJLAC0+DuK59a83m1DzL6a6uBv89gzhOMN60+XWJTfwXLnzvJAVQ/OVHauueAjUSUo9DCNZx2PZtX1jTtS8NDUbmJmu4XO0r95hmsvQdXdbqT7faxxWUjB4VIxJHjuPauH+2LqCC4hkkS0JHmRhuc+1bWqRSa49glrvhESFcbuWXvk1408DCkuWWzv8v6sdEa0panU6n4k0SeaSFrhpcHKySH/Wn0rl9UvLW3twLXT9l+zEwui/uX9vqK2PDPg/7JfFtVuYYYJBiMOm4le2PQ1Ys9NtLW/l03WZFMG4taqOGx3OfpXGpUKTtBuXU0/eSWuhz9hDqt5am5nUwSCJspHxv92qr4ceOwtLi7khkd3JSQIOAPUe9dfb6rpsUT2OiRtJYg4Mkh3MR35NZcukGRpplylsQSoB+9U+3bvGUbJ7ESjbZnI6hc+fIb+ORIyDgJMcDHtUMfinUtJudxmDwDhCD8tXL/AE2JrXy42E4lZgp6bSOork5wbg+TDgsjjCkcGvWw9KlVjaSukc0pSi9zuF1C+111FpqcSv5fmOQ33R/dqtbaDb39tJcyXcVqN+0fNgyEH5q5Nbu4sbtlhtnWV+HVOOPrXTaJ4evlitk1ZJ/OvnJtwrfLB3yw75pSw8cPHSVl02NKcnLpqdppENl/ZElnZ2UkFk8ir9rkXA9+akFrDZ3ci2ttFPZLH5Me4ZPnf89B+FTeLYJ4dHsdMknWJ45FEkKDHmc9Rjistpry38QrFYr/AKIIws7OciP1avMhJ1ne+judTSjofUn7IP2pvho0t5NHNKbqVdyHOAG4Feq63/x92/415f8AsmzLN8PpDGq+WLiTDKMBvm616hrf/H1b/jX2mD/gR9Dyavxs0bb/AFdS1Fa/6upa6TMKKKKACiiigBD0NUJP+QinzbeDV89DVCT/AJCKcA8GgDE+Lf8AyTLxF/14Sfyr8t5beee7uNqyK3mtjavXnvX6l/FYsvw28QbVyRYyYB78V+Yl1eag1zdG02R7pGV/bmuWvJpqxcTmruzmjm8pwoIGV5ptspe4iijXMpYAD0NXpbS8kuHmb52jIJzUkBWPU7e5WPYzMCc9B71XtHy+YWN230U6jPGL5SqKuD7HFczHHFYa/wCXI37uJ+oGa76PUNyyRTqImC5Gf4x7V53fMZtWfap+Zx8p71xYGU6kpRlorDmkrHWX99aQyrJBEt1NcHcVU9EPY46Vp6VqBFp5skckUSkhoiDxWILeeKOI21rHDJ/EYx8x+tMs7jUmvjG7s6f8826mueVGM42X47hzaml4geK42S2E80IVSWyvX2rmbidf7Mcby0jvyoHQV2Lq18ryNHg7D+7h7fWuYl02W0nSRYmbJyxccY9K3wdorlfT+tyncn8Bal/Z99KqkLJIoClu2K6y48RKl+G1CRz/AHQnzYNYcK6RH/roQs7jiRRwtTx29kLXz1Z2fBZCe5HQVz4ijTr1XNxd3/W5cW0dPpusNcu8Y08gu25ZpGILD6GodTfT70rC1xJaSRk/KEzuNc3Pf6xeQwOo8loiGx0Iq+QMR311Mskg6oh5P1rglhfZvm2fkX7a+jGLJqels6wXJuPNO0gjAyehzTDcaxp7hrg+Z82JEQ5UD+9mrGp6hmBY4bUgDoCODVWPUv3QtjgLMf3o/iHsK2ipSjdxXmQqlmbmi+ILqN5WjJe2cASIy9R7Vbls59Zkn+xabEg3Da5lIK/T1rAtZUs5zJKHNoRgZ6j6VqaV4mjs7JIIlMm4/I46qM965KtGS96jHU1U1LSTMvULSfT5njbzFmU4ZsZxToL+NLfyVm8ud/8AWNjt7Vc1XXI7wtZ7oyc7mmk6t7Gr0/ha01K3SS1ZVlRAxHrVOqoxXt1Yhwu3y9CDQ9YGk3l3Dp7PuucBZ5F4TjGeelb0zXVzZrbyeJVmvCuCoC7XT60kFlYf2EEuZLJnH7ssDw+f61gXNjZRwollGsTW82AX+82P4T7VyNwrzdlZ33snexak0rPYZqumafZ6c8t5ILG8zjdG28yj6dqhjlsfDa21xp8PmiWNhMWHzZPTisXxHcWN9qT3P2qWWaNVVYs/IGHWqd1qG5RA3mm6GA7Dv9K9ejhakoRUm3fddNvvI5rPTc6211NY83dvLcXUkq7WQIcRj61t+BLi2W6lmtZzDbR5aXzR1Y9etclo0eraXYvJbxukFwfmeUdSe1LfX94tqsDQQxIWzIyjG8Vz1MLGopQi99N1+K8uhtGrZ6naW/iPT2tp7W3bYskg81jzluxyfSotSxbKL+K+E00Y2mXdyV9AK427vtLuoRMuIIgQvlQ8NjuTWsotpLKJ7DY6xrtHm/dC+p965ZYJU2pK611v/mV7SUt2cHPM0mo3MzZMjOTu7nJr1HRLS1vdAtNPMEDMqErM77Stea39nLa3HmMyuZJMjy+o5/lW3repQ29qfs00iSHG1AenHOK9nGUXiI0403bz7GCvFu53HhFLeCTUo7+9JlgjYw7jgSqOiVi6hrltJqX9oXLM0Z/diInGAOK4iPWLvzVaQ+b8u0F+x9frVYySyzMryM7N0BPA+lRTyz3nKpLddP66h7Vq1kbmuR2y6h5lgy+S3zJz+dTaVfJaXgumthOyLkAnABrDVSdrLhVj4YCryfNgxswBH3e1ekqS5OR6k8z5rmzrMkUlzHcRzM/nD5k6BDS24xbrt7GsySRFZFbAYfpWjDOscHTPzCrhHlio3E3d3NRHjNpsfIOevpWhoH2VWcm5Ec4wYT1DHvn0rGaYtCzKhwWwPSqUBUyMrZVu2OlE4c0XG9rgnZnoU+uLDJK1xMxuAwG1Pun8a1orlAtkzSo7yyiSSQP/AKtP7ted2qgwiOSb525AJ7CrlrI1wzW0TLCgO0g8ceprklgqaV9u5cKlnsdJq960utsY5Dbw5xlTkMPWrkN5p1pexCxdpExlsjqaw9StJltLbbLEyudpKn5hj1rRsoY5HjiIgiijUgzd/rTtFRXYevNfqauo6tY3EBEUTxShvnCrwRTJdWuJoYkbEAjxt2nJNVRGtxbzWdpd2zlCW8xW+aQe1ZcDTjIaGRsHbuxVUIU7WXTuKbkb013J5hYzbkf3xU9x9pmt0MkmEH3dzdBVWCW0tbKOK6tQ8x5JI5Wqmo3hklGCSgH7sHsK6kkZmtNeXNvbLBHM7R9ThsVSa5t7yPy5MRugJ3E9fasqe+l8logw3GorOG6v7gQ2cDXLjllAzx61LcY6jV3oSzXXlhhGcq3GO9T2mlahdR71iEaccucH9a6y08DXNnBZ3vlLcXFywIRxlUB9au6x50uqmOa1VCsaqY4x8oI7ivPePhJ/u33/AANORx3HeHPBcdqguZlRrrGQ7N0rqLhrSOwj3ypNMPllbhce3FcVf65eae1v9oWXZtII7itTS9a8PvF9qmkDP/HEx4PvXn1lWdqktV5f5msZRtZG5eP/AGqYt0IjjUYcAcADoc1zNzqDNqFwzH50IHHQ1c1DVre4sms7a7MEbncAhwxHpXLXV/CJ0MLBViUq27qx9a9PL29VJHJiUnaxuR3yzviZ84+8Kg1DfaqrrIChOQue1YUNxJJl44zv3Zz6io717xQrTb+vfoK9eCSlozidzoIr7cnr6Cp7a6jz6Sd65W3u8SffAap1upZLj931ro9mmjJyaOzt7xipC8etU1GxmaRupqjZLcyMpzsx1B71POzcI2KmEVFlRkWfMUAAHI7U6UsQrZqOFowcPtAx1q1HJagqNwf2FOT1sVzIktzdtgDoenFXwzQ3ERmBmJA4x0NR293EcrGMEdCavxHfEr4UHPJrlnvsCepDqFu8kP2iHEcg6jtipLG5WXTprSRQHznJHWrWYjEqId+Tzu/pVK9tvIuJJIfmRRgluv4VioqWjNVJmTfRxtPb7QQVYAyf3RV62AlsZxNDuj7SA8nmoLaPzoZ0U79wJVf4vrVnwfdQJqdzpl7JsCqDGHPyknr+NOqkomkNWRLFLdqIba0MkLKd0hGNpq1ZabcQxpYzWyiAneGDZO71rZ3W9mtwtrLOsUxwo7MfaqVvbXjWzt9pkVo2wRIe3tXl1Kjd+iOmnZF61trayiEd6dzZJQjkD8a5nxr4f8K60vkXlpvYKfnVMEe/FbELSx2rRyL9oSY4wvOzHeqwsrczSbbx5JW+ZQTwoHY157TjLmvZ+R1qd1ax4P4z+F13odsda0uQ3umqcsr/ACso9cVwumSGW4uC2YnjAKgjrmvqe6gkllkt7whLaeHaY/7/AL/SvLviF8MTY6FNrWkmaaPf8wP3gM/yFelh8db3ar/rzMJ0k9YnlH2uSOb7PuwobO4c5NbaeKtVs9LuLG2OYbgGORCe571gavC+l3iQhlliAzuPc0iTeaA74AJr1LRmu6Oa7Rq+HfENxpMty1pMS8qBcs2dpH1ruvhf45lS7WwvJAZZG+W6wM/7oHvXltzB5kCmztGIBO5wODUek3DI6pC+yVDmN1PQ+1YYjCwxFNqS3Lp1JU5I+lPFN7b317Dptw8hVwGmiQEsy/zrn3W2ium8yykhifEazvnMQHTg15Pb+KNdj1A3sd2738A2mRj820dqXU/F2v6kv+kX0kqP9+MN1NeZTyqUEoxenqbTrqbvI9g1HRZLHTpvM36hdzj5B5fAX1yKf4KsLy80tZJZGhms5fLEJXAZR715dpHj7xHp0MSyXb3EOeGJywX0rXs/iVqNndq8MCSJLLuzIOFB9awq5divYuOje99iOeDlsz17VdLgmVTIrNYsB5iEY5//AF1mpFFpdzczzXRuLWKFnto+y4HTNSm8utQjhkhvElt5UDSsrZRSR0qtrlnBbeHb42V1DJIF8s27t8x3DqBXz1KjLSnJ7/18jtcle8UfPt3fm61++1DaQ0k7TBQOB7VPLqCyWqweSySuck/rSa3ajTbmKFFZWZNzZ6g/4VRnkmkG5iwx0Ir9BjTjypI8xyakyO8muppnaYEedzj1xVDYAhzlMN0rcs5UmZY7jnAwGPaqb2qNcyR71Kbs5NaWsZlUqQePSnSL/o6Hv0qd4ygZgjbBxk1J9m8yySRDuw4ziqEQ2/mQpG0b7GR931qRiZpv3nLP3FR3KqZCGztVuoqxFGIQJPvYGQPrSaW/Uab2IEhXzvIL/IeaiIh82QLnMY4qYwttMwYBlPSoRuZm2qq56n3qRktje3Fp8tq20v0/rXdfDjxDZ2mm3uk3lpHczzsHSV327MDrXngXbMm3Pfk9KS0aMHe0kiYOSAeo7iuPF4SGJpuD6/ma06ji7o980eK7m0n7QC00qSfunAzvH90VQ0Pw4/i+4um1lprJoT+6JBB61jeDtVvIILK7s72ZkgkEnkg/Ki47iuqTxBB9okv7vUNlxIeIGbj6gV8XVhVozkob9+qPQjOMrNnPeILWfTLj+z9JeaURIRI7xbcew9azbDUpo1SC9kVccjc2Aq10F7rE97fmSSeJIG++7Hv2ArzPxdBcQa3LJczb4nH7uJT95a7MLT9vL2c/v6mdV8usTf1XT2uD9ot5UYRndEiNlTnqc1lXUcMZLQhHk8xdy5xsT+KqehTXrXDRx3FrBAAN8bEggdq6e9bTdJ0m0urvTHnk1D5W8tcgqTgk+9dvLKjJQ3MYrmL2lw6PNHFGkfmwzSeW8qLuCj1J7Vdk8TSWetThbUC0hRI1bqWHTIFWPD9jZabo9wscFxFpU6lUVB+83+p/CsF9R0+1vlt9yX1tuG+Q8yRjPeuJKNWUlZv/AC/R9Dr+FKzLfiObVr67t9P065Yr1hlkG1lB+tV/EqPoWlG1nmWa7lXNxLu+/nrWjq2qx6hfX2p6RbfuLFREkkg/duzDjFcRO008sdzqk32li2X2HMcZ/umuvDRbgoyVrfeZVGrs+5P2TreO2+F9ukNqsEbEsMMTuJ616Xrn/H3b/jXmP7I10938LYpHyMSuqr6AHivTtc/4+7f8a+jwKaw8b9jgr/xGaVr/AKupaitf9XUtdZkFFFFABRRRQAh6Gs+X/kIp9DWgehqhJ/yEU5xwaAMb4sqz/DXxCobGbGTHtxX5mT6fbrHN5czbmmbec9Oa/TD4vsyfC/xG6/eFhJj8q/LiO+eM3LeazsZmypHvXLiISlZxGnYdOl0XZxJtC8Y/vVVs4VknzJI3mq3CE1qwPJcwtthBaIc4NQzWbTwI7F4nJ4+XmsIz0s9C0XtqsBvkMsqA4HpXO6dayXGqMQ3Q/eIrbf7T5JKtlgAvvVixgmWSKSTOFQgjbjrWUKns4vUdrixW7wXa+XM0gYctnjNX3T7VGJlAhdCQzY+99KpGaNZkjCBwH3AZ60XWpbFkSaNRn/VBTkKe9ZckptPqOyLInn0vZDcyKXmU/MvGBWNc6jItw0TZaH+Ek1WnuxOghyzFTnPcVVv2WWQSLISuMFQO9dVOik9ROWh02i8IyqqSlxwWGcVOUaCExKoURsMZ5zXP6bfJHHImGBKjaPerqXgmjEW7B/5aAHJesp0pKTtsWmrHWpo8GpW8N1ZXBS4ACsSflz9K3YvDVmums0lzHNcgcqoxuPoPSuMtNVWytwzYRgdgVWyQv0q8+t2c0YaGR/szDB9VYdT+dedWw1abXKzSEoLdFG80PVIHZpFkS3Y5XJzj8az2gjtYnlkkG0n5lIyw/Guhi8T3U2i/2fcFZI0O1COSgNPt9IW6j8qC48yVk3AMMbvar56lP+J+Bm4JvQ561umu7ZUaNjHkhHzwK0kg+z6aYowiyuRtBGaZLHZpcR2r2htwrEELk/N3NLqtubAFriN9uQVZMkZ7c1UkpNKIcrRHBaSCeKGeJS7N8zAcYrpNT8TaLa+HmWxZ3LnyX2khoyOCc+9cfa6zJ5j+aqnPqccVNDdWT3Y+1oGhYfKQPumpqYP2kk6l9O3UIT5djU03S1WQ/a5pYbWZhLGrPk8VqXOq6fp6TPZ6fLPctkDe+Qf9rmsqYQ6hZrBaXZDQjK544rnbjULxJvL8xiyHggdfapjhfbv33t01Q3LlOg0u+k1F7qX+yobZAAE3RjO7+I5q1Z6FoccpuVZw6KXG5s8jtUei3d1Hbxm8mU9SYiAMA9Kjt/LjndmYKrAlSDmlOErtQ0Xky+ZW1MrUPEeoaldfZHUrFG37uNRjJqtdm4uJsX26NcAKoPStyCxa8njmMitGhzk4BzVO70fUpJ2m83YEbIIGTiu2EqMEowSRm7jYtEvptNa70ny70xMEkiVMNz9akuNO+zWIsYpZI7+YeY6bjtX/AGPTNdP4c1pdHuUkWxW9mkXadx2iIdz71a1PT7HVtPul029SzMzl5ZGI3M3pz2rkni5U3aotO/8An/wx1woxkvdep5yL42NhLYJFumJ/ezP83foPSsm9uJbq5WZlxjrgVva5Y2ek2yLFfG4voie3Bz71gl2aORsAEsK9WjKE05R6nPO6dmGQZOOm7mpfmWUMvf7tQlNrKD/F0qaJHBTByVNbmRbs4g+9S2GAy1X7Bd0efU7R9aqRIPtpK/xLzVu3by28sHkHeBSZQXEbRsfNHz8flV0LiJmHPI4qnfXJuLgyY7AGrETOGYe4pgWbEyzRvHzgNnFFhMwmMflbmJIyadZtKpnaIfMM5qm80iyCTftYH0poTNG2uYFnP2ndgZHB5BrSWaS62fZI1BjGW9WFYdmGuZ22lSdpPJqaOSaEjynK8fMQOT+FJxC5pPcXjspdiVUnoat6deAXBM0jbcY2Z4NZsN0scbiSMqD03cZPrRIsax5VMluc56UJDublvd21rfFpI3eBx92JtpT8a6abWLq1sUSKGE2/UgoC2O3NcPZXMMZj/diVQ2WyavPeyG4MvnDEnyj2A7YqJ0oyd2hqbRrvqxuJVkmUfdKn3zVOSZJJfLJO3oDntWerN57hV3Iv3cHrWtoenpqjuzF1hQZkOOM+goqVI048zFZk+iaPfa1fpb26mOL+OYjjFeg6F4f1LS4h/Z9iSkqFkckbmUfeqvomsHT7E20NqrRYAUngjFaGleNIRqxubyyeQD5VjGdor5zF4nEVZOKj7qOiChpcu6Rq8lwk8bXIt4bdCssUnL5HYGr+t6BpEGkXGsNJOSIlaI+dnk+tcPrEQvtXuLqL5VmYuiZwq/j3rG1G+vm042K3Egj3HdEen1Fc8MNzyTpzt3LdW17q50On3Ek0TNI0LhGCl5FzjNYOswwrdyJaxBS8nXs30qh57iKNkuSSOCP60zUbiVkjjWXdKn7wHua9GlF06j5XoctR3iOKyGRY5JdkoJwfSoRJJEZdqebnvVZ53kYRTZWd+hPFQJfvbxSR9T617FGbZyu5rWV5KgUD73pVm9uJ7izO5wSK5gX5GPmwT3qa2u3WUozD5uhzWmt7kOJbiuo87WX5u9aGm3SRyGRmzzgVzFzJJbztlxlvSrNjeI2FZv8A9ddnPdGconbJfsAJA5weKtpeR7fm5Y1ytpdx5+duB0rThuI5o8ggEdOam9uhi00bts7bznkEVZSMLKpGBmsTS7gtI/mthQuBj1rXikhaMYkJeteZ3KRp2Z8tc4BzV2yMs0oXfhd3T3rFt5W8kbmAIPAz1rSsgwuI8MQSc4PrWckupadzpLay+02byRzInln7uOTVWVXEr/vBtx3HWobISnLiTYdxBGaZeTzJeRx43qo2/XNcyte1zQk0QrZXQu8K0TtsYkfdrzPxffT6Zrlw0dyJJPM3wke56V6Na3D7pbeThEYsqep9K8e1rzG1i4kZiS0hC99vNaxj77ci4vQ9q0bVGvvC9lqFxGsY2HnGdx9h2p1y8+oQQxvIbeMndnBz9TVD4epB/wAIgFnXF1GwwM8CtT+1po5HhijjMp+9z2rzJU/eaj0Z0KVtyH+0/su22jhMcvQTMNyn3xVO8t5iyXUgPnSMNpTgN+FSaPPNJDNDM4WLzCcEc5zTdf1GW3u5hZ5eJhiU4+5x0FYSovm5Y7mkaia1Zla7PMJSbiUSNDyipxg+ldPpep2uoeHUkjj3yfdMR+6SPasC0sX1aDzrWGJIYkw7M/LCmWuoHT4Hit2UwE7ZHH3h9B3rkr0lOPKt0XCq4vyMH4meALfXgL7S7OOHUlGXhGNrDvgdBXhOpaDdWl3PGY3WCEk3GesZHVf/AK9fUFtBc2jpqAaZhMfmLIQV/Csbxn4e0zUVnmZvst1MhjYKuTMv0rXC4qVG0L3Rcoxlqz5+t72FwotWEcYGNp71l6tYx28iyW4KSMc7M/rWv4n0WLRpk8lpHEjspjddoTHfNZTWtzPGAJMqoyGY4217kJJq6OWas7MVp1gtytuoaWYbZWPUVBp6yQSCSeEhecc0RWt3byNLIu9Qu7d3I+lP0+RbtSJ5MHJ2iqtfYVyS4mP9nxww253ryTntVa1utokEgLgjgY6U0R6gqyTFdoXg0kl4/krFsXft5Ydfyo5RN6mlHqd9aQfZ7e9uI4pOqiQ4FQxa7qETTo1xcvIT94uTVYusaYmBYkDaTVsPss/OUp85/GhQV9h8z7jGee4iL3E3mSY4z1xSsd0ATaTViwAkjkknOFVe/WmQRcySeYFTjbVdCSFrfbKztlAOgPenqAWB2/e71NcZYFJHy24AZqGZvs9wEbkAdqSELE+IZJmUvFH2z1qSKVG2r5ewYwAD1NU5Cu4x5/dvy2KkIVIo9vzIP4s81ZJHeR+XOd4xxkimus0VurZzuPX0FT3e91S4baUH7vg8moWnQW7W7swLdOOlJjIneQTKf4HIqSHDXTR4+Umorv5bWIA9KNPJaQtzkNU7lEkqwrGD3DGs4KGcqqnoad5jMGVmOd5x+dJLJj51+4w61LWlgO28AxyW0Ju55vKUDasJ5312sulw6tpKXSmMGJiW4+YCvOvh5eD+3I7W+uFFm0Y8vceN3rXS6zeSaPcLeWMJVInJRNxxLmvlMxozeJ3s3t/kdlNrk1LmtQ6fLbNBDeKiquVyCMuOleba291BN59xceY6rhgRn8BXQ+Itfi1y3D38LWtxGQqKo457mom0+Sa4s7plidIowDluJPxrowUJ0Eva7u+n+T8yJNTfumlotjYHSbSTUGD3FyeI41IZAOQWPfNdtem3mNlLMkZkgGXOP3cIHYjuTXEPqerad4tt7fTbdFDR7mWXhMY5wx610ukXFrrHh+9nEO+y3jec/d9SPXFcuKpy5o1Ht+V/607nVStrEb4l1S8fQ7270FQ8KyszSH7gPsKyPBCWt/4Ze+vrExNbS7pX4G/cfTuKLPSVewmsNP1ZruCWQyPGQBsi9fr7VPKQ8Ufl3Zto4flXC8Ej1q04Uqfslr59fmTJ3fMy/rrQ3Grz2kURTTPLLCKL5MEDgn1rHksre1sEsVtHH2wZjkZ87ye+KkmXUNS1CG4nuRIzj5dmOQPXFN0mwupfEd9cX1wY/s0J+zDqpIPAqaVktZbA7cx9e/seW62nwqS1aQtMk8m72GeK9U17/j7tv8968t/ZDsbuz+GO+9bM0txI34buK9R1/wD4+7b8a+qwn8GJ59X42alr/qhUtQ2v+rFTV0GYUUUUAFFFFACHoaoSZ/tFMehq+ehqhJ/yEU+hoAxPi+u/4YeI17mwk/lX5W6haS2u+RmIDzuOOvWv1R+L52/DDxGR1FhJ/KvzE028VrmWG5CNGZX+8ucfSsaspR22Az9PunhxCHdQ33mX71bssMa26vHfGdSuNzNkqfSqUg0yGBZNrM2fnGahlEUbiZMpCTuCE/eNcc1z6pWLTLuW3J5RDbepNJLc3bFcu3HUDvUTMrxm4jDIe8eetJHG2yVrqGSMjlSG4rPk7mqkrFsww3afeeGdV4CcE1mxXMAk+z3EexckEnqav6bfec7QS7BGE+8BhvzpbjTY7oGSKaNhFyTt6f40ovlfLITV9jNW1e3vHaPY8ZHDei96q3dum0XNucID+JrZj069uC8Fm63MZQtlRtxj61nTQXFnFE8kZAziQdvyraFTme+oKN1chsypuVdh1HQU+BvKvftIi2LzRIFtblbqDo//ACzPNRajNIbghoyq9lz1rTWT0I2Ir2VmvhOjZzy30q9p0krZjKbM8oT3qpFZ875iQrcgZqZ/PnkCRONsQ4xxVO1uVDXcuRyfZ7YrA2J2yZwe/wBK6zwnDeXItJFuPnyNoB+YJ6muCjmuluCxi3ZNdN4e1O8tJDKhVFX75x+grnxFJuGhUHqdqPJbVhDOlqXUn96/Q/8A16p380sdx9imj820blXUZQ1R1KWOZpLlGKExhlY8gHvWDH4mbz1trvJSNTtI4/GvNhhJS96KN3Uii7f2WmSySbY+cdE7VnXEeLLzY1jaOMkbR96rsd9FegMs0aHH3gvU+lRRrcedJC9sXjAyxXjiuqF4qzMZJN6GPDJ9mhLwyMxc/MfSpTfW0iruPlXERyCeM1bvVhVFIhKxN1UdVNNtdI87bLNtCE4ViOorbmhvJENND4bi4uEZ5ULB8AMOvFR6jIWdfJmYCIfNg1ZFjdWF8AfmjYDy0zWZrj+VqAVSIy/3vSnBJy0HzGhpGpTRq0ZUO0nKgfd/3qsx6veLPJGrGRiAM/w/SuZmbyWzDIWRf7pxzU1vqaZSaT15Ud6qVFPWwlI6ez1RrmTDRlNvDBBwa2rmK1uLeNTE0cn/AEz7j3964w3xaL91hN5BU1pLcs0AIEgcDrv71yyoa3Wg+cr+IdE3XaR6ezTTYy0XU1gzwyxhorqNoZUIyhGCK9F0q6ia3EkaqL9l27653UtEVYZZ7rUAZXJbDKSR+NbUq9vckaNK10YOxn2MeMDin24xLJu7AVEztGiMW+UHAPrSMxw77vvYrsJuaFqx+0oe5BxQ5MeqZLZYr0qG0kBuowP4UPNSZja9SRjhj8pY9qEBLJIEfao+ZjWhapIJiJuBkCs648tbtVEgbkfNit6OPzZXVmGEAOfWmBE05tUkjGTlsZFUpdjIquzZJNWLlY5IjvfyxvzurPkjadJWjY5jAwM9apCZp6fBbbG/eyJIvII9KfDMVJkj+f5sDNVdKmKuoMLEycc81on+x47zbL5kci/wbuppMdgg1ZJgVu7dHKnALDkVemjuAqDy40QkEHuRVm30vTbuy+3GB0ZW/vcGqOt/aLLU1Fw/7iQZicfdxS5gsWYViYSR7AG3ZOztSItvHNHO3zqpOVNULq6t5MR7mDY6ocfnVrR4ZL1o4cbbfJ3yntU1JqMbsEaWlW9xd3LtAoSIHDMf4R6V2tuhs4okiXFuQAQP4m9TWZYpbWaJbq3yD7xH8Vak12qYUyKse35QRmvncZiZVZJLYdxZVupwWt5lVe4zWal9drM6RnK5+bb1xVXxNdfZoFa0lYSH7wBrAhvJ4ZPNDMyHrg4rfC0HOm5aBc7eHUZZPlKHy84XHWjXLgLDHIY08w8DA5/GufttSkDLMZFHH3MdBWpb6hDcWzNeKAQeDXJUpeympW06mkXdWM+7s4o42mE5WUEYGexrAku5ItQ+Wb5e7k/pXUTwx3bu6SLEo+6rc5rj9X+zxTPHIC0ufl2nAFd+GrKektzKorFu71QzTgsd5XgNUbT5Qo3LVkvG8dsZpW2Bei45NAulV42L5yOa9CkkvhOc0DIoTnqKheaRhnsD1qFZPOcsvK0qriJm2kr6ZraNQTQXF2Wutu3KDvSxzFX4Jqgcov3s+goWR1xniuhSuhNHR2twQBzWtbXSqVXGTXGrcOQMHNaNrdPGqsW/ChsycTsrS4cM+OBV+K65G1sHHNcdaXrLISW61rQTmZh82MCtYyIlE6+zulZBuB3Do1bWmXD/AG2DdhgQMN6VxUF24iVQvStTTNRbzo/Mz8p7HFTLVMhNpncSM1veNCG8w8MD9adJeBnPmLskBGGHasFb2SS8OzPzAd+lTCcrKY2PX+9zWcad9zTmNGM+ffxeW/zGTDn1rzLXbGVvEN1FE4BRy3616BDOVv4lVcYPQH9a4jU28vxfdiYN+8XgVbTjJPyNKTumjqvAt3JLYTx+aTjmQA/NxWwrJDMkrcl0+Vh1/GuL8B3iorKXCZJVn+tdldiIPHBsYqqBlIPU1FVau/UTY61mjE0kZcHuzt/DmtL+wriQNMtwGDKWZFP3hWQmFmnUqGLIuT/dFUlnmS9DRTTySOdqqrnFcdak5X5WaQktmbGjWL2ltdW9xJJDbzsTFjg5P8NaVr4f8OWYjvNQu2ixyIsj5jUeiLDDqsDalKyyuwjCOCV3+vtW5d3mhyLJFqUKzzQt/DwMZ4rxcRUk5WV/kehSjG2pi63rtvvWS2NzLbk/P6A9qz9S1CwkjhaSOM3jH5ZD0jT/ABq/deItFeWSztbNfKZwrvgYb3Hpisu+h0cGe3t1ZigLqxOct/dqKdO1rqxpJu2jOX8V6FpGuWEyRyxF5OsrfwEf41434ktG08Lp9tDOzqCLgMO/Yr7Yr3DV9JuLGwM9umwN8xB52/WqSWEOqWZv4Y4VuIYWhMjqCJS3t6161Kr7OPNe6MXq+WR4dLeyQQRQeUHlZAvzDnH92s+K0H2sGTEE33sHhcVs61p76F4mFrb3CXdxKN8qsvETZ5HNVJrT7fcMZpgsyZ247n0r0oyUkmjFxs7MgivWYzeYxEBI+X+I/SktprFpmleABEHBA5/GqTDbmMqd4OKsw26iZVufuAZ2qcbvarIuNuHMl/LIiJJHsG0dqrWV0isyqiSEA/e/hq5cy20Up3RMDj5QD2qtax2M3ySHYwBOQcZoeuoJGlYRxS2UsrzB3ZMbFPSoLeRWtxkE7Cc0/TCtuskiJ+7xge9QtdpHnbF5atnrzVNXQkSXsqtAkx/jYYFViJGvRu+4eMU29m22ETD+KQBR6c1Y/wCXqPe33TnPrSQMR5IUt9yDByQc1EGGzb0U0y+WRg/y9/lxVjy90CMxB24HFNCKl87JFAsOQvmZNTx+XK6yY39uajKSLKQBn5snPakPmQhkP8JDbh70mNEl/HhF3DDA9KgtpmgbOzIZsCrUsyzSySuvoAvpVZZtk0IZQQJMg1KGyum4sq4+87fN6Ul0yxgK6ZVBgj1qeaRUl8tVyhYseaj3o0kkkjABfugihgSaVdWtncLczW5nRVBiTGfm/wAK9T1TTJNShs76Y+VarGr+UnXp2ryJ2XytzLhCcgDqK7/wF8QI9N0aHTLqye+w77jnJ2noK8TNcLVnapRV5L8jelKK0lsL4g0X/hICJNHjMSRRk3IkGCSOgFaPhnRUh8Ps+qjcAMpAnVV9h61Jp3iPSb6aS10uzngumb5Iy+c/X1rVsAtnPdxX0MraxJETa8/uwe2R0rxZV60IezkrJapdf+G8zqpxi3zdTi/GGs2ba47iRZo7WBBbRg8EkYIPvU3hq61p/DM8dvprW9s2W8uNcZHtXNeIdGls1n+1SqJ3kLgAdWzkgeldRb67PP4Vs9NtbeWW6KGOTym2kE9DXpzUI0Y+zV9TKEnzPmOVsdQmgklltp/sFwrkbWONy+prfstWtdWdNMiUvCBuuCPvFj3H41G3gFI7aN7/AFNUnlONpBY7vTNbOgWUPh6E3Fh5LPna5kTdn1rSpVw9TWOr9P1CEJ6XNTRI5p9KXTbS3jguEBIuMY2J33H1rUVbW4tU0+yUTxRj/Srt+SD3YGs6e+jklNzbho4Nh2beNx9D9ao+DrLXLrVZr66zY2e4qISOJB6YFeXOMVCTbs/6/E30ukfYX7L2ow6h4ExAH2QyMgZu+DjNei6//wAfdt+P8688/Zdtmt/ADK0QiJncgD0zXoXiD/j7tvx/nX1OXW+q07dkedX/AIkjUtP9WKmqG0/1Yqau0yCiiigAooooAQ9DWfL/AMhGP8a0D0NUJP8AkIp9DQBi/FpS3w08RKBkmxkH6V+Wt9JNZ3ko8gtmVug6V+pnxVbZ8OPEDeljIf0r8xzdRT388pYCNZWyPXmuevLltoVFXKUcO+0jaWMjf97I+6f60S2AeKWTzmKxrwSOv+FPupprklVmESIDgE4ye2Kpi8uPsj28ikHGGx/HWEeZoLWEsLtre4HmTGRJBtOB92tzTLjbIwaUTREEhDXJ25WGfEg27uh7LVxbjbIVUBSRyR3qqtK+xUWbU8EMsn2iOFSepXdjFaGlTW8kxcsvm4wqngDFYum3awyKGXf/AHs9qszyWsmCoCOx6r2+tcsot+6ymuppXCq96byCMKu08BsAmqF1Il3Om4bH28oOcmtSCCaWxUB4TGvAEZ5FY9x5y3uI0iaVD95ehrOMfefc1UtLFHULJ9zSEZYdcdQPpVe2tZLm6dY96nvvGK6ZNQSSKOJrNIrjd99xjdVbWfOEhnZCFXALRdM9q1jiJ/C0TOK6Mx2sL9QW3DCtgqDkihJNjiNo8SGrEN9MqskSo8jHLMfvEVoWkdnc7ZbhcOeAewIrV1JR+JfcZJXKEVpdQSQlVVZJflHOQQfX0rVbTFt4xbxuftIbcSvKk/Wltbea4dijoIwDjd/D7VLYwaikbxRywNITvUMTnb/s1k6t3uirWH2Mt5h4byJCIuQu772adLptjqE0kKweUSNwdeefSrL6RqtxbF2VY9oyXbjd7Cp9GdbeXaHBlQfcHU1hKoldx3Ksmcfc6dc6ddJNHIUiDbTu4OfXFTrqt225GOXHST+8PSun1ZP7TRo763WMH7pI+YmuW1TTTp4DRT5TtuPIrphNVV725N7aE1vrSvIWurfY/wDF6VJFqELyNIty6K3yopXjNYSzNKzNKRyR9KmuJIxtWQLjHyhf51boq4m9LHRta3l0Fe3nTYoyyFh81Z2o6bNdfLIyxFDxk8/SqML3NuC/nY2jIwecVLHdLeAtcSvuQ7gSeuKmMJRdzO4k+jzQwPNGh2KMsT3rPmijREuIlDn+6TWsl5cXMZ8qVmGc+WT8pFQ31ssUXnRQuFb7wI4B9q0jKSerGVpIrgWiZKmMnJwelaOny/alWO3j2ovDkn7/ALVUsi0cQgeIDecqXHBFai7SmyJVix12evqKJ7DWxa0dLZxM0cnltGecnlfp610am31S08qdUchSWKnqR0rg42itGdZmcSOeD61v+H7jbNHbw4+6WJTqMdq5atH7RcZWOf1Oyns5XWddis3yH2qnGCbYjqc16PJDFqSP9ujiaNRhR/EDXNaxoBtImuLPzHgHJRvvD/61b0sQpe7LcZi2WVkDkdOKfKD5rZHys1MiePy5d24sp429KSGZpFLHkHmumwy9dxqtxbxqvUZNaFyxjjQK5BYgGqWpSeXdwyKP9WgOPXIq2JFubcOVAfrigB+sxmLTFVfmJbORWZHIwRWCuzHhgBUmpX0iwK2fkztz2qOG7mnmEkJVQQA5T7oFUloJvU6fwSwvr8r5yxtChI3AVT1ldurTXSqlxEcs655BrLSWS33iAkMw5de9WNDnt40uvtzOvmREKw65oYXua9zeXlvocURAFszFl2nJT60yHUorrS57GYh9xGxm6g+1YRuLmzuNk0nmwyD5VJ4I96hgSMsWV5Mg5UCk0Bq2caW6Mu1pLknZjHQetdhpkcEFiFLsuACRjqa5rRB5bfaZixZuh74rVXUt6hPKbaCfmI5rz8VzTfKugpam/DMpVjvG30zzQ11GGJaNsAcZrKtRC0nmK5z/AHe9XnuG8wq0ZcBePavIqtRdrAmPvyt1ZmeQBDEOfcdq5Ga8kaQx7tiA5Fb1xDczF18zZgZw/wB1ge1Ympaakd3HDBN5hKlpGzwhHau/B1qcVySeoMdbX0nMYLF25HHatCW+keEQ3I+U8E9KyY5JvKcwImYzjn7x+lIst3JhbiMhD3I6VtVSbuNM2ZLqSSzKKQ237mDzUcUltcx5uNokVMde9ZR8xZQY5kVQDyp60C6hOY7q3WItwHUcsfWsnBWfKFywmoJNvt5IEKnKhifSsa6kcCCNtoIz0780y9hjt1cRXEkr5BXn5Rn1qO+dRLGgwPLHU120IRjeUeplLfUnEpDbeVPp61ZF1ti8tX61krJ5t3GofGTyfSlCxCUrNI+cn7tbOKEaU0ska/fU8VDHNv8AvVTkZRL97KY4z1p0U6DGM/jVrYRoqeQVq/G0Ygy2SaxzINy4OM1p2FzCLcKI97d80pysibE8Uytu57VftbiUMm1uO9ZBJ81mwoGOgqa2kO75ZAT6VrGRMkddbXL+WDkEVbhuPnDBsGuWjnlSMBiVx096vWt03ydCfeqi7GTidpYahLHcfK3zYHWtL7UzSK7sN1cjFcBpY5MhWPBxWg0zF2+YEY6inF6mbR08cqnUIX3HLMAT7Vy3iJ70+K5WKjykX7/savw3Dxy2kj5EfA57msXxVeSQ34DSYEpwyN97HbFOb1RtQ6iaRMbQTbmHlpMpavRPtTzQw3KYdSgKjPUV5hBtYX0R+ZQu7j1xXbeHLndodidrHagA96JK9hVfdRJp+pm/1u8aIttCKpjx0Ir0fwZo1uLCPUJoSsp+dcDOcevpXlXhWT7D4nu7iRPMjJGFHqTXszX1zbafBbafDI5kwGlUfKM+leTj5SSVNbHbhIp+8UtXvPthuI7V95UmRn2DMftVGbQI7iwgeS8E82Szg8ZB6Crt7YWpibbdtaPu2zBDgyN3ot9MjtrbzoLh7iAfcZjklu4rzG7LRnXa71OO1DQZUlha7mFtEP8AUAclx71fke1t7u2vCCxgQI0gHAI7GtfxJazaiovGWOKSAghX4AHcCqN9Hf3WmGPT7SzCXS7TGwOWJ7itYttq5Lilexyt/rzalI9ws0phVyrbY8gjNZl/bR/at2nzMsAQuxPHT2rduI47DToINtvZyWshNynTzgT098VQ8dS20x/0GOJLc4xLH90+1d1NJSXKjCe2pxGq6Ta6pb3kawx/bvKM9tcu20t6JXnDrdStiBQssR2ybztwR1I9a9/0fwh/bOjSi0SS4hSPc0w5aKT29q8h8e6Hf6deLtTz44id+wZdPd/rWuGrwU3BMt3nBSsc3dWouEeQZEsfUdm96yZnMEiMOTjjJrXjuGCmNmVSeMGqN3HapMHYSOVbn+7XfF9DF2GXfnMsUk7qGk/hB5xT2s4TE8iRtGMfcPU1qzHTBL9omg/f7F8pGHy1NNcQTWMsuFFwikbj/ShJiMs3S2+nRQKv3j+QqtMrY3n5o/So7ppJUgYKQ20bqmSORgMNhT2NWIruwkURtwFYFamW5BVlb7wfAqvc/NKUwPvDG2k2Mu9yBiN+akGi7cy4IZm6DkU2DzGUwq33pFOaiu41WQMzgh1GBTbYsNxO4EMDxTWgrGl5E7anIG42pgD1qC4WXy5JJF+bgY+lLLdyOGuFJDINo96uz3Fq9o3JMrIv50AZ3mIsuGHMmKi1eNYXRQ2eNwqFg7TOpB+Q8H2pLlpJ2Xj7nANTYoZGrCzaVgd2aS2IZg0nzITyKGlYIYc7vXNCny4+VUDue9D1QluKsapdOxbcm7hav6DrEehawbwQCSFlw6Yz2rHZmDbipGWyPeknWZJvM4YEdDWU6casXGS0ZSbTuj0Pw3rmlZkk0xUhvEBkVW4DEc9TXW6p4m+06FYahcMI5pZAkzbf4scj2HvXlfhbSre9njlaG6SZPmVgP3TYrvEazudLe1vIgYlfcwA+b8K+Xx9CjCpaN3r8/wDgnXSqSs0jQuNB0vVwl+9x5cEXL5759KfpEOieG/MkMM/kStn7QYz0qdbezuNPFgsyQBlGGkOBjtVHWrvU41h0+YR3unfdAi5P1NcWGqOb9m5Oy6eRqrJ3tqJrt7p9jdRXdnZGcXfEEYJJ56OfSuciub4W0wWxXZG5Z5HbD/MegXvitPT9Kvob6W40yR7y+QYW2bkpD2IH1qzpOnTIJE1WbzbqViVBPMZ9K9FTpRjorsXvSZNozJ9jiF5IIYIR8gHJkPXLehFa/hK6v9U8RpOsyG0g+RY2wM4/irGCFMwQWMr3P/Lb7QvyfWtjw7eWttYPu+yfaoZiwW3+83H8q4cTByUnpfoa037yPrH9nOKWDwdJE8okUzuykdBk9K7jxB/x9234/wA683/ZW1CbUfAck8luYI/PcKuMc5616R4h/wCPu2/H+dfWZbGUcJTjLeyPNxDvVk0alp/qxU1Q2f8AqhU1dxiFFFFABRRRQAh6Gs+X/kIpn0NaB6GqEn/IRT6GgDF+LX/JNPEQx/y4yfyr8t9RWFnkZd0bCd+PXmv1I+LWf+FZ+IQpwfsEmD+FfmbbSxtPOk8aOTK26T0weK5cRJxs0rm1KPMYtxZzRqrOSgH3geS1Sm6jFssSwkRlvmduoNbTwvc7mEap5oJjcnnj2rGvLe+b/R7g75YxmNgOMfX1rCnVUtGwnTaehUuYoZYi0Z3MvQetQpbsp3O2OOBT5hNagRXFuRnln7N9KWa4hVxsYt9RiujW2mxC03GRSKpG1vmLYb6VrwW4kgV2GVUnlTjNZTMrfMsa5PXBqxaXjxL5YU4bqayqRb2KR0WjrbxyxeVcNsIJcHOFPYU+4MbpdTtbMoDH98p+XP0rNjvP3Qi2LKCdwGcdK29PlmuNPmhh/dEgt5ZHBH1rkmtfeHFtMxJPNkYKzCRiARjgkVee6n3qrRjMy4CHGM9qpz2c1xtkjDKVJDKB/KobxBbvEBu8xSCSfSnZSsaplq80iex2TXkJgMgyTnj9Kpi9AYYTIzgr7etTy6nqNwDBPdF7QPuQEDcKoywmYkwHbgnB7t+FaUoyt79rky5b+6aKXX7lkjVvm+Y4OOlaWlahHMqGYYQDaZBwcelcjDeSJcfvV2t0ODW5pF1DJK0bIJI2j7nGDU16KjF6DjJPQ6Sx1C6iuTIZv9EhyUD8789qjv8AUreF0vYog8jdSoxtHqaxZb9Y5YpFlFz5ROIzxj/GmXdwbq4W5tZDEjKVdMdM1yqh715Dltobesai2oaZ9rch2gGYzEuM49axLG8GqhtNeAzyNyGBxitzwlcLa2c9qYUlRsjDHBI9aoTaVDZtI9gDHO7bgT/DWlNxhePbYzkupga/p32HCJbSBB1O6qNskU06fMQuMHNdjf5msMJH9omi5lVuA1cjf+ckvnfZ9kbfMoj+bbXZRqOcbPcmaSZb+zuztHEpcIM5J61XjWPz3jmjYHGcA1d063+3W+YLloWX7wIqKXTLnyZJIp45GB5+YZqk0nZsysMtXklcGOIxpGcE57Uy5vGQyW+9mibp9aZb2d6smFm5YZP+7VuI+WrQXDNjsdlae7cZWilOzybiTajEFG7irbW6ttkhujsHDc9aqSYYsqsVxzhhjNQ+eIZklhB+YfOO1FrgjeWS3urQwmMOy8bz1FLaWktlcrLayGVepwear6T9kuXkKFh8vIIwM1St3u7WYpHOyKW6YyDWbhdWGdfdTQvbi8JkgLDafmyM/StDSppUVReyLJEw4IX7w9K5mVrl1iERUevPDGtCxvpRbvC2393z8xwfwrknS90uLIde0eyt45LmHcpPVM1hQwNgMo425xXZXUEOrQKPPDNtOB6ViPayWk5iYj/V/ISeprpw83JWb1KKurH96mVwdi8VoWkKvFHJH0MbZqlfs815v2FkiQZbHBOOlXdNeOKziUvgspAFbjSILW3ik06UTAFRITyKw4b+W1uZYoUURPxtIrprCLzLO5i6YY81iavpiRhFWTdIx4I6CriJktlKkhzO4RCCCB69qijJVpInUvzlT7VQkkkhlXaTIO/sa07W63RfvFDZ4J9KYie5igksoZJJPmUnAqbTYoJvkQ4YfLz71Vlsbh9StYY5RKjnOM9K6RdPS3ndRGxPHzYrkxNeNNWvqx35UTW0a2rRpINwHAqc3McSHzEUgnjAqCeExWfnm6DqhyynAwPSsiS5RnG3OD0Y9q8yEHV1uZ3ubc8kEMbSKGGO4NPs72SZRIMx4HBbnNZMSqVV45N2fvAmp4mZn2+YNvYelZzppprdgmaHnahLcSLMVwRwuOfrWFqazWjSqkhkc8YHXHrW9FIHkVeXKdKS5itVvv30ITeMbwck+1RQrOE7cvyLexx0U00MibhJjHr1rpRbybEEkpWNlBUsM5ovW0+A7l/eTw8KQPuCrQv2uIVWaPcjDk45Fd1WXPFPYm9iGx02Jxve4V1J+6BiprjT9M2yLDcZnX5vLcE8e1Ulv3t7jybVEEKHlWbBP0pl5qhLOYosNj5t3GPp61moTerK3OeuWme62thFDHtVbdJ9pL7d43DgmpJJpbi7mkkyWQDGRgCqKB8/eOAa9SKfKZPc1ZlgjuEuVxuHOyq80iNKXAxn9KqNKTMvGT0zSytIrlXGR1Apxg1bULkzbUX5zknpQsqs4j6e9QsxABPU9qdEiv161otBFuQ+WoG7I9a1rC4H2WRUTkjg1i+WQMHpV+1lC8K2B6VnPWIFhWkDjOc7eaeokVsrx71Xa4ZifmwOgpm9l+YZzWkCWa8Jfbh5dx/lV6zkxMpLcVjRys6qx6gYx61Zs/MaZVBDZ7Zp9CXE3YpW3jL/AChjWzBdRiMlWJOK5aR/KWN88liGX0q3HcjC8n5ugpLWxDidMt8WSFi29o3GEql4nW7ubiV/JDgqpEn92s+K5AIznKnmtO/mS4sDAGPm7QQ3qPStW0rDgrMi05PNlm8pv9amOfpXUeGpWh0tbeRhmKTFcJp180ZyOq8DnpW3ZalFZxLKwLNPLtPsaaCqro19Rn+z+IpNjkO6qRjgetdXH4n1TU0ij+1CIAbVWMY/lXEa7sfVLaRjgMvLfhV3w/NNaNN5bBi/XP8AOs504uza1FGTjHRnoegxatcTGOTmJTmSRzmt22e00uICBpJm3MXQv8v5Vy3hS+iuPMW7laNUj+9/e9q0Ly6jewZ7VfLhzggck+9eTXpS9o09jtpVFy3RFrWs3d8ReRkRJany3hPO4GtrRA14Lf7KpW34dnLjMTf4VwGrMLdQtu8gdjnaV607SZFgt544b50llUs5J6H+7VTwkXBOIvrFnqaPjd7e71N4tLX7QqMN46nOeTmtddJt9S0cRJPbvZxp+8Kpghq4ZtansnL2ygzJ365ra8JarbW0zXl1I095OwYwD7qjvmtJ4aain2FCrGTOg8N3+leGdKlsg0wMrlo38wgOfQiuW8d/Z9U1B4bW1Bmu4wJp14QADIGKseM7V9Q1WOaGQM84xHEOij+7U6wQ6J4cmF9dA3tx8sYGCUwa53RjF+0WsmbRq8rt0PnnVdNubO7nhuowiq/Xu309KztUijWGJ2kAQtz616L8S9BWSxTXbRsyIdlwpOBIT/F+FeW3VxGlwqhTKufmWvWo1PaRuRUiouy2LvnQX9xEs2REowGHB4qa8+0GFkeNQkik71HBx7VFqRtbe7jaOMxxsi4UdjUbSSi+mMUhMW0jceg4rYzIlCxQRqj7yV6Goy7sCmSuOlI+9Y1YdB0aiJm+87Zz0NMlA7CFVkX7w4wRnJ9afAweKbzGGMFzx/FUO+RZDhskA4NXGjk8iNlAVTGN/vSGR3tm0It5Q3mK3I/KqbSkyMc7fnAIrUu3+a2SRfl52e3FZbq0c8/OSWBHtQxGsYUk0+URkZ6j3rI3M2MHBHFWLe4cW0rb8sBxVAuyxiRuBnP40dALMnm79zEgn71MjcxrKd2R0H1p898ZE3SJnf8AdqFg6wLHt+ctu20ihvmDbv6lsVJMcyOP4cfrVdgUA9c9PSp1YO5xxxmkxIJpWbyUwAFUZqSN8jzAu4DgjGc1XkjLRbgoD565r0XQNP0n/hFX8go0sy4mcc+V6H8a48Vi4YaKcle7sXGPM7HJaDa6zc3It9On8q3MqhmPOwntXd+Kl8u2gs4545HQCKeWNdu1u596i+H2i2+nu9nejcJVZwc+nc+lX5As80ktxDuFsdtuh4EwHTmvnsZi41MR7u0eve50QjZFu4exm+zlz5ElrEpgJ5Epxzkf41zCazDc3F2Zrj7KruBEex+gq7qd1NMps5I/Ku5sbIU+YY9M9qdovhrw/G0l7rN0rX0f3LQHgD60U7cvvJ36W1/4Hz2NPek7RN7w7YTQaW9wJjaSFd4uGOWmX+6O4FU1XU7effqaq3JaAqOXz60ljeMksjTeXOYxutokkyRH2XAq55M32yS81C+mt51QN9lWPcApHGKm01O8jRNcpz2tXE0CsLqeTLg7pFbGKh0q+tEjhist0lxC3m5xyx9z6e1R6ze6WyRq4kw8gDvtON+eBUF7qkNveJptpvScjsnX2+ldEYOcbOP+RDnY+0f2PZLq4+GJmu5Fd2uZeVGAPm6Yr1LxF/x923415L+xb5qfCgRTyb5BcyEj0y1eteI/+Pq2/H+dfRYVWoxRwVPiZq2f+qFTVDZf6kVNXQQFFFFABRRRQAh6GqEn/IST6Gr56GqEm3+0U3Zxg0AYvxc2/wDCs/EW7IX7BJk/hX5ZNL5NzcGISMhmbPoee9fqX8XWH/Cr/ERYcfYJM/lX5Y3bLFfTeWxMZlbjHvWNVGkLmzZXMskKq27eB8pboo74pWumML+QRLg8A9z61UtxFInnSSkBcLgHrmphEY2xEw2Ny2B0rz5QV9joTdi3PDHe2UZm3yNCCxQdBmuUkVowTJGmzPHrW5p8lwL6WSzJMUY+YNzuqjf2txP588ChUU/NG3JFa0HyScWzKpqZ3noq5jXH1qUy7o9u4ZPQCqMb4XaRxQrsrAL68V3OmZXNiNkyske5Sta+lao0cxlMpJU4CZ4YVlWdqtwoktrhd4Gdh71D55S5Kyx+XhuSPWuSdNTuilI6p9XiactCkltL1w4wPwqcpHqmMxqjlSST90n2rKRJJId9tJG0hHR1yce1QFLq2svOaRkUn7u7la51BNe7oy1e5M9vFb3aoWUueM9s+tE1tLb3BZ+JAMr6HNQi4DxCQ4mfG3cBjirv2xdkclx85XoKvVaGuhgahbslyGlQq7gnJ7VXRpEb5XK7eSRWvq9vcTJLK7Dkgg+1YsLMjdN2ODXVB8yMJ6MlE219+0AjkN6mr9i0zFmG5nHOEqkzrt5jyOxqaxa4jfcj7QaiavEa31OgjumZtwjZJBFhdv3t3rWloF411pktrdLmYMd0zfeYdgKwbVbuZHK3CIwOVyOSPStOwm22TJJGYrg5CHqM+tcUop6FyQ+HzvtF1HBcJGByROcMVxzWnbTaQ2lx6ZBZsbu4OVk2/KM+9cpfTTCFVYh5V43jgkH1qXSNW+yulvt3HO7f/dNKdFuN49AhK0rEeoxy6bdtFNEYMHG5RgH6USS2swWGNTDIwz5kfXFWfGMt2lkkNyUuIW+aOZRg5PUGuej1CSFfLhjBCKcsRkiuunFzgpdTGaSehs4gWIy+aSY/lxnmq8qyYFyru6LyUPasuG8uHIC7Ru65HWrVvcyLK43BQRhkPNaeza3JuTzKt5E8zOoLd8/dNRvE1vpy/u1m915H41Db2kUkjR7nQqd33uDU0MUyO7LJlO6npVp2EQafetHMQ+B/sp/WtRnS8s8qVSRGGNvcdyazIrNpJzBIyoj8h8c1PbyLZ7Y7hdycqSPU0Ss9hlp7eQkL9qKLjKAHgn396c1netKjSvujYYLqeakuLaSW0xBKuEGVGOaxobq/ScxvIyoD0NZ2bbC50totxZ7ZFwqJyG7t7VNrYkvoor+FWGR+8Qdh6iqDS3MUCRyETRIMgjrV2HUnubJli2IcbSuKzgmpXNE7jIJf9DezEihQNwBPzc1WVFaS2VGyyI2frUM8qqokUjf0PFLABaxytK2cMBke9bpXZR1Hh2ACNnkOQ5+YVga7FMt3OtvGXJ+4B0qy2p/u7aOzkwchW96y9Xu5G1tFywAA3bTiqhcJbFS0Zc4lGx1BytLtMm9YmxuPStOV9KvWaCaUQyAYRwKz44Vgv1hEmVQZD+tO4WNLQopItSFwZMGJRt55JrsLO+3SbZmAK/3+4rn0ZCULoFf1HcVYDsymMjr/ABV4+LgqsrsylubepQ6dd27Mkb7wc7U+6frXOTWsgnaOSMKcfIg+7ircEF0ZFiDMqHuD2qvq9vNDdxbZmYdyTmlhlyPkcilEdBbGKHzFKFs/c/wqVFV3IaMRyYyCarNIEtxDIxUt0eq1vO7TslxcBtvCECt5Uua7iI24I5YwRHLtc9yeBUjzNNKYpIy8oU7So+UGqMF0Y38qZGcOOHB6UhvpGJaPl1YYI4471y+xlz6x0KZVF1HC00k8DxyglX3Dr71MolaJPsc5fdznPH0q5fWS6hFvkX5JIuCO7Vh6b5lm72czNHGp4aulNSjZboBb352DTERXEX3M9SO9KbyG6dHn37kTZgd6Z4jlS3mSOOMuAPvk5JrFed9hYzBOcqNvOK0hSc0mHMXbyXckhXDKePl61nnfzg0sMwxtZgR144qO4/1vynAPQV1xjbQzYvzZGOtSSyNJNuP3gAMVWOQxznPanjdleuRWltREu13YOOvpUykoPnGDVfzipOeKkWXcvzZNKzAnWRm4LcVYj8vOVbtVEEbTT42ZW+UU2tALCzN5h2jK1MZjwOlVo2kPYYqchio4oVriLcTbo8MT9fSrVvMqToyMQR39apqP3VOSQR4G3NOwjXMkb2LbjiYscVYEyCOHy1yApy3vWV5y52YycVNE0ip049KjlEXlmkKgqwznH4VeWctcRRq4zGM/XNc+8j8bOx5xVgXQjeKbnJyK17AkaSxob3zI8rn+Grs677Q4YAwyeaRWLY3ruZgcZ7GremOblngbOHXaTV2GSvqlxeKI+WkQ5A9q1dPvJX1WP94UTbkrnriubiZbTXoduduSvPfFaUXmQ6r57rlVGQKTeg1FHrOnagJDa+TpzSISFIC10EE9rGrSNHhjnER7YrkdP1qO20iCYkLLKABt7ClW6kaM7mLM+Tu9K890ud3asNe4tGWLrU0mvRdOsbbVK7R2NZTtHJDK5jMbbyQQOtQ3O/aZEAVdwzUYaSX5VkGM9K740kloc8p9yF1fzCMEO2MV1WhrFbaJNIliHuW+XzivOD3rmwrLLuc5wK0dJu5PKeNptkGcY96KseaFkFOVnqdJ4Z02G6vornUrzyIrZd2+M4Y47fWuZ8WYvdZkuLUS/ZS21d/3jjuamurqJYxGbkvIpygTgE+pqm0N3sJmbJfowPH5VhTotS5maymmrCa/YSaloP8AY4iOAyqroODmvHdS0q20XVpbVpVmeKQqzk/dPpXudlqd9ayRWsUSOVIxkA8+teZfE/w7La63NqjzRqlyxmnj29WPUj0qY3hUt0Z002p0/T8jip53uJGkkg3RrweOQPU0TTwyWkkSr5QbofWpZp/KLMgGx1xj1rMmO6AkLkr2rpSIbCSSTaluVxtTAHrUAL+YqtwB/DVpofMto5lVvM25bntTVdPLIC5PrTAWOIeYSzYDdPapoPMmkaFpdsaLwc1Xt5D5TALn5hnNSFyl06pghkpAXzNbt5SMQ6Z2hvSs/UtqXcsQ+5kFH/vVEHb7LHkAYdqHcPHExOT70ybFWZHz97YD1FPW2aRUVW3jmkuWLjb/ALVSRS+Sny80hla2lXzx5vKD7o9K0JnhCJKrAupzn19qomJdzSHjg8e9RxxySWZk5ChuaYxJjufzFPOeRSKdmQMsfaoU3GMMD1PNOG9pGbcBn2pWuSTF2aIpkDtlq2vA+qXOmaitgbQXUNwR5qIMlx2xWDzuG5hn9K6bwJpt1qHiK3kswRBFkvJ746CuTF8nsJc+36msE3JWPWJYFSQSWunXYWVdsjsvEYPWue1bXms7ZrV7RJFt5SLeXHUDpWrYapPF4iXT76V1idSGTP61Q8deGmuLe4Sxuw6HLrtB59h6V8VRUI1lCts+uv5nVNNbHLapqTOf7UsZm+2Y5Gfu1Y8GWP27UI9auS1xMf3bIOcA9S/vVvwza28+hy2dwiQyRceYy5Off1rNhN5bX8mk2c4s7Zvnkdl5fHoa9mlKL56UVa35GSWqkzqNIgh0vxBfta2LSxgExzbcsHz0HtT9S1R9U1YX1oly80ahJI0HzLxjJqr8MdettLvLy2M4up5ZCGaT5gsXqAe9auo29vbG4mgm+z29ywKEA72OeeR2qasOWo1Ja9Dqi7w0Mi/0u4W1tl+xRYSQSMjj77A5Gaz9TjtWvRdTRyQ6jJJjbCOEFdP4l1awhsY7cXJa+VcE4OETvn1PvWDpdrG07C1uBctJH5gkY5Kg9uaiM5xjeWwnZM+v/wBj4R/8K0yqkP5z7ie/Nep+I/8Aj7tvof515N+xgPL+FzRPMJpBdS5YD/a6V6z4k/4+rb8f519PhdKMfQ86p8TNWy/1IqeoLL/Uip63ICiiigAooooAQ9DVCT/kJJ9DV89DVCT/AJCKfQ0AYXxgH/FsPEnP/MPk/lX5bSXLea0cm2ZY5nO3piv1K+L5x8LvEbd/sEn8q/K3ykllndZAkomfCk/e5rKqrlRuattPZTmJVhVdnMgLYBPatYLaJOJY2aISr0Azk1ycccsaMslszOfatCO8Jt4lWbMyHBXPCr/jXBUoX+F6HTGWhvJYxQqygBB95n9c1zevmJcyWMhHaVfU10mkXSXVu0d2pzz17/WsnUNOhYC5+UIcnav8P1rKjPlqPnCorrQ5MEqAvGDU4ZJCFRf3nQU+9tVDeZGTtPOP8KbZ4X5iOh+9XrcyaujkaNLSdkMhjZV3MOCGptxDIl3ueMsnr71FviWbZGMEc760bacrzOc5/h9feuaTkndGiSZZs5mlRN5McqdNozxTtUhS6i8wzFJOxH8X1HaqjvN9pSWEBBnqe/tWwtsl1ap5W0SkZdT2Nc7smpFK+zMCGUxnG0KycHHPNW7SRvMOYwwf73P3feq2oLJBc+W0XlseTxy1Os5GVT/BWrV1cqLNC7e3ESszOSeFXHArntRikguAxyqtzgVvxMJ1CYyAMmsnUH3Mykbl6b/SnQdmFUriRmQL0UU+JmxndlfrVW2nX5oyMirjeWsa+WvHet5K25mmX7CV1X92h+Y4J9K24JAttJDF8zTAB0fjGO4NYemTMs3mJGzAc7W+6a2SxYrqDGEsvHkHr+ArjqRvLRGq2IDp15J5v7tT5YyGJ7VUKm7tcwYLR/fNasF5YyW9yk99NHKynYFYbRx0NY2jrEHfdLJHgY29iPX60RvbUzktdCe/me5sVt7iBAij5Jt/zZ+lYCyNAC3ktjkcitTUFt47aWd7hsk4hXPQ96zrG7mn3xP+8XrzXTTVo6LQiW4W0Jkt2mUDep+6Tgj6UxmKzbJVJ3fxng1Ij28dxsaVgzD7wPAptw8UjlXm3behzya0JLUMyxyGRQz7RzxVdrvy7kT4JRjkr6ClMhjjYRyYU/36mhS28v8AesRuTtRogLJuoLgfKMDHBqazEUpWO4IwAc+57VjLauqOY5QUzwCataPIY3aSVQ6gbQvuelLlQGhcXP2N/MjUYYbBzzn1qhqE32i6EscZPygED1q7qGmyXEQnAYMqZIHrWZZST20jKwIZv73UVKtuM0NKhkJBEjb+u0ilb5bk7/3b78kVLJdva2ihIsSnkyEVVmd7jy2cEs3JalHzLiXLqMtEixryWz9avwRmS3uB5YchgDVa4O2aIxndsUZPpxTYtUltYJfLjDb2GTT1NNC3YWsMdzGdmZN3IqprOnTreGeNh++bb7DFadiwPl3HAZjuA96drZaTTi6ru3N91fWnezHYxDpM8d9F5iJJ3yrZq8tms18okTyGztHqaqxTuk4dC6MpBb2+tbGkTHUtWM8kb5jXC4HBPrSnKyCJFqEk0K+W8eAvAIpkF+wf95ymO3WrOu5E5g3YXqX9KxBOse10ALAHIPf3rCNJThqjOS1OmsLtZjsEhXPTPGKnRgSI5AHOTzWFbXibVkkjyfYVpw3Vu4xh1yK4quHs7pFx2K+pwzTRqpYqEPHFZkonikC7RtPXmrlxqIRArsXx0xVGe8MkitHFJ17jiuijCpHR7EWLkn2mQIu0QY6MpyTT5rhoXWKYkqB98DqajGpKYArRBW6ZAqGa68yI27IzLnO4Vpy30aCxrabqD4EglBCnkeoraWzsb1SocDeM7PU/0rilby8NFGwOe4rQt9QuPPKxxhZcDBrGth29YgiXUNEupbuZY1EUaAgMT/Ks6eya2tVhmXL4646j1roYdbeXMNxGpGMKfepLlo7yz2oqCdRgmlCU42UloPQ4WWz3AtyKbDa7mXOcKa1Z7e7WRk2CmR2FzIM4YfTpXepOxLsQyRI1zGQvFGpQqJCYxwAOatSadeKoIGaUWd8EKsm5aLsHsYQVmQFvWpE61ptpMz9flHpSR6LMzbl3L6/StEyLFL24qZMZwasrotxu5yT71ct9BvJPutGPrTCzM6JcE7c1KpbbW3H4U1GRciaJfoaevhHUQvNxH+dNJBZmPGWYbalTkbT2rUHhe8Ugeen4Gpl8K3AGTdKPxp2FymVHJtPIGfenec/OWGPrWxH4TkaMM15GTnuani8KZwDcxn8aLBymCvmY3LjFWFKzWojxhkJNblx4YitrR7lrzATqM8VmiG1WNbgToc5GM0IdjOsHVbiRVySa09EuPI1KEYyGkwaoWsUnntMiqoKkcfzqwPLWJGjYecDx7mtExE2tqzX8TRLysjE4p9xcyXEoVeTt6VXlnm3LllEh+9Q2+MkqAMjhhWbGkdloskK2UD3OS6Y2ovPFab6jJJujO5DxtUjGBXDaZezwTx7ZQzY7mu08M2U3iKwkvN0zSIxX5PY1k0k9QcG9i5L5kcDQswbPIJ71UtpGUH5efWt4eGb1kXzI7tuOOKvWngy/mCmO3ufxFXCcEtZEujJ9Dl2DEAsW5PpVqNYxlUZjgcgjiuxh+H2syD5YJce4rQs/hvq/lndbtnPGRTliKcVe5P1afY8+0+1kllkEYILcBiPuirr2Lwko29kUZxjgmu9bwT4jt0xb6arLjBO00ieD/Fzkb7FGH8KqpyK5FjebW2g40JLdHH6LpMkjreTyCKMHKljhvypvjXw/pWs6XdXV6rSCKM7X5HPpWp4pubPwnPFHqebq/I/d2g5P/AhXHRa/qviLXTYbbfT7ac+W8T5UJ7j3rKpKVT310OyhFQ0aPIGtVZZjkjymKrGe4zxVDUIVhiyiqC47NXTeOIbzSPFFzbXdtBG4AHyj7y9iPrXLzN5rttj+YMCFr0IO8UzGSSdhunsSHjJKny8c011VVCRtkk8miNZBJJJt3HPA9vSlgaKNnjmjweGx6VVxIgBeGV1fJA61d+yb7fzkbkrUTlWllkDbt3IqxbTzLalHiQKBuBHpSAz4n8w4bgDIq5NaRrp8MoqnaLkPIxyMnAq4tw01okO3aEU4oEZ8gWOQMeR96hlY7tvbB/OlUbkKMRnHBpZVkX5EUFsdaYht1tDqG+8R29ahSaRU8lx8u78zT7dOkszcGkmCsTtb5Qc1Nyhlq0bWk2UAIPH50yQL5rBVp1su+3n29Y+fzqEMxKsvc5NFriCUKkRVhxnrXsfhSONfA0N7YWygwnIfODnvXi9zgyMckqTmuh8J6xqn2d9HS+aO1l6/N93vXn5jhnWppp7O5tQnyyO/8R3giMdx5h3TYLnHzEd/pVYeJNUszstdptJY9q7j0FUrZRqN01uZPNFsh8ycnhvxrA1J5FvEt1lYQsfkUnjPvXjUsJB+5JXZtUk1sdhp2taXN5sMMhF8q5Hy/LnvWJ/wkUl1ZXVvqcMU14G8u1fO35T1PFc3eRzW0olj/clM7ivGc+lZksswMcjqGCngDrXbRy2nrJO97fK39bGPtdLHe/DaG3sdYkjutPe5lxkSnIVfx6YrobXUPKvY7jVbkSQ+cwjhABxzxXNaD42OnwbLuGLy2i2CNR8x+tcjeatM2sG4jaXyg+5Qev0+lN4epXlK6sbe1jCKPY/FOkMs013qtxF9nuAJIpcgHgfdxWL4d07TzqC3tnP5MsYyEByGP+FY1trFzqsAbxBDcfZpZFEHH7uFOh+lX2ksdJSX+xt+oOzlNy/NtT/CuH2E6cHGTv08i1y3v0Psn9kC0W0+G0irceaXupXIx0JavT/En/H3bfQ/zry39juUSfDIERuh85y24d816l4l/wCPu1/H+dfR4Rv2Mb9jhqfEzWsf9SKnqvZf6ofSrFdJAUUUUAFFFFACHoaoSf8AIRT6Gr56GqEn/IRT6GgDD+MBA+F/iMnp/Z8n8q/Kw/NcTlVyPObJHUc1+qXxj/5Jb4k/7B8n8q/KkySJLcFeMyt/OomtC4kk11Ns8tnJX17/AJ0kTQ5LTHbhfkI9ff1qq8zS/KVzU0cLCMdME1lyqJXMaemzq8hZpGHHr1q0LyDY7QxuoPALHIrJa4doDFtCsvcd6VLkKoCjK54FYSpJ6miloTSQB0+Qgvnn0rNmh8mTynbCnk1rRyK+WYbRmluIFcfKAxI604VHF2ZMo3MgESEAnao71bhdXXbuyy9G9qz5VMMxQ9c06OUb+eCR2rolHmRCNGe4k2CNgdnbHrVywm3y5knMbr0I6GqFvcZQKVzjNLbFJc5Uh8/rWMoK1ik9S1rc/wBougXkDuq/eAwAPSorZlj5kbcpp9yIwgSQbXxnPvVaNCwAjPU/NRBLlsPqaxISMCFvnbtWVfOxdo2XYoOCPU1aC4tizSYAGFHesuOTBbcScHkmnSjqEmQyQtG25RlD3qxBIynZt3A1Jbx742/ecdgelWbKFlJJKjjgg5rSUtCLCWcwjfczHOdoA6CtmXT2PlzRlowRkuxyKoxwxsjLJEVyOW/ve9bUYgl0oL52Yxwi9yR61y1HrdF2sQRWK3SxXNxbiTewZgmF4B5qbVEVrtlWOOG0ZMRNt5H1PemFnaYiUkugyqD7pH1pmo6lDJYMNpWRF3KCP0FZWlzD6HO6vavFzNIGI+6oH61kxM6HKNt7ZrZvJPNImkPO0cVlsytw4wpzXoUm7WZi0MCSKwONxLYHvV9LX5ctHtI5INVI5S0QhUcg5DVcSdlXZKxz/CRzVSbJFiSOYsrcbRzmnW8cEwEaPtccANzmlRJJIGlZ92Dk8Ux/3Zjmt4yzk5z6VIFmKJeUkjbHQODgUx4I1ZRHuLdyDwfep7e4aZ9jphh3qCfct0+xD94BmHrUgWVubqOJSpZlB5OakMcd1ObmWQbtoAQDFRywXCFssu0rkkHtV/SYY5oyp5ZRxUSdkNFVJFZJLG8PAUlCOuaXT9oG18bRFx9aryRY1R1kfdtUgGnCTbsiXvxmrSNUW4yrQXWDn5RUOlx745V5IBqMD7OWXfnfVrS1MF06yMPm5FNsdjUitw9grRsQ0Tc1d06RItHlXHzA7gzc5yaq2s8UcMyz4LOxCgVHJdxW8KiTIUkjCjNQWkZGphpNQbyyFzzJjpXZ+DJNNEIt52xIRuRwcZHpXHSWc/2tBJgCYF1KnPA9fSt3RLVLlTILWY+WdqkKeait70bFQ913On1zw7Y6lEtxDerFEM7x3rl9Q8PQR2yyRSlhn7wBrbiur2IJbrpMksOfmzkV0mkX1ja2xE+izSRd4yhx+dYU3Uha+xc+WS2PPbLSJd/ynI6gEVfh064nQhAuV/2a7S61nRxCyWfh6SOZ/wDV8Nw1V7G6ks9w/subzX5PyEitJ19NjNQOOfSZRtLR9+TsqX+w2J9BjIGK7n+2NRmsY0ttKaLHVtmS34VDbzal5bpJpeZHbeH7r+FTGrNrYbprucsmhrtClQfT5acmjN/sBe/yV0qjxAtq0z2Bn5IXcu2tnS9N1SbTEuLrTkRj/AGyPzo9sluJRZwTaHvXBIBz2WorXRWk1Tyidm0D5iK9Ot9PlM8UX9nqI2+8c1eXwzJL4iiVLdEh2jnPXil7ZPYFE88bw5EE4dSfXbUtt4ZTmQ3SoPXHWvUZPDlv57Q7ogyg5+aqc2hx/Z2Uuny+hpe0bHyHmdxY2cbEGZGx1O2o1trUuo81Vz2213UHhlZi20oQT3NNn8KIs2VwcVtzoXIzkJbewSVFVt574FJPp8R4jHBrtoPDymcfuc/hVy68PmOfd9nAUil7WPcr2bPMnsIycbCcd6fDpyTMcyBB0+7XpEPhn5CCAGzmp5PDMUZVxIoOOlJVo9xexZ5v/ZKrj96CDxnaatwaQm0bJMk+gxXoCaTEybXZAB9KltNIttwzMgH4VaqoXs2cAmmyRuQu8/jUqWMzDaQ3513kmnWMczZmU/SpFsbLy9yyjNWqhPszhE0ttpwxH1p/9msqgtkiu7h0+225eQFT3p8un2EeF80EGnzi9mcQNJbAKrxUkemzA/JBux7V20FrZpGx8wECrNqLIRn5hkj0rN1WNU0eZeKdPv7jRjDaW292OGUDtXDSeG9c2gDTpCPTIr6Gjt7WQDcSOey0wacrTK3mSCPPaPNNV2ivYpnz6nh3XlO5dPmA6YzTT4e1rOfsMow35V9CXdvDC3yXUn08moUGnSR5nvJlOc/6ipeImUqETwB/D+seZuNhOWPvSro+tRkqbKXAHBPNfRUX9iIyq9/IM9/IFW9/h6HhtSdu/wDqBUvFS7D+rx7nzZbaLqRcN9inDDqea91/Z31SDw/pF7aavpx3OQULJnvXV2V/4bzn7SCPeICuu0LVPD32cuhiIHXKAVlUrymrNWKjSjHVM0dO8U6NLjGmpt9TH/8AWrYt9d04kJHZxqev3KrWuuaAVzmED6Crces6G6lv3LY9SBUxvbcH6FyPUbduViAH0p322KQnYMn06Yrnte8beE9GAW9Zw2AQIV3/AMq8a+NPj7xLKV/4R+VoNLlIMRUfOy98jqKpXYWPWviV4r1jw1pa3ui6Q2pxj/WhJlG3868F8U/tGeJpLSWG3077Jv8Ak8zglfbiuM1LxRrdwIrSRr14W/1rlT/KsS40/ToQqWa3l7esxbMsJVY8+h71oqav7wXdtCeWTUdX1AajqlzIhmO8yyEsx/3T2qS+mhjlH2IyOkb72O75t3rn0quY/EV1GYrW2lzkKSyYz711vhbwreySRxXNnI4YDzTtPNaJQ6MzbkuhW+NWgNqC6VrVvGfnt0WUE5IwvXNeRm2eG4k3f6wfyr63u/CVxdeEltBbN+5DFdw7V83+KtMaxvZlljKsGxV0Hpy9iKyu+ZHIXEjb0KDaR196bqciveRzeX1UBvfikvJcFwOcNioDJJIwJXOBxW6MdSN9xLFUKLkYFTWyvJE5LHaDgc/pTG85o/u8HrUUfmLE21T97NMCvJcPFdjA+UVftpDiWQj5UUis50eSTphqtebJHDLHgHdQIcdgjVyCPMXg570rfu5kQk5I6/hVN2kbyl/umnSyyPLnHKihgkPicSReWy8DODUErbV24wc0+RwkWFLZ+lQnoGLHP0osMfbboopdvIkGDTBkooi/E023kkUkMPlyaGlKp8nehEjiispbcAQemO1MtZDFJvRtjc5NRxkbjuzTDuEp24IPTJocbjO18MpK/h25uIpSQHGVH3s+9V5ba8uLSSQx+ZjlivBSrXwx8R6LpYktb+z3STAqXJOOa2tfNjp0KXGjwFjJJmWVSWDL/c9Pxr5+rUqU8TKHLu9H0OpWlFanLF0uLdbeRthQfeasW9jkh2sHDDBwcdK7vWtBGpQ2+oK0JRx9wOAAQPWuV1OCdGaC9gMcg4BxxiunC4iEvhfqjCcGjDjlkaZOAWPOT6U15njuxIpAYHqRkVclt/KTavJPU+1QOgaImbj0r04yV7pEO50Gpa9FL4ZtbCJzJcN81wwOAuD0A+ldT4CvGOkNcLJb2dtGcfvE3M59K8zjQFTsxzWv4VtZry9OltcvarLyXxnI9MVxYnCwlSaWltTWNR8yuffv7GDiT4WE7iT9rlJ+hbivWPEv/H3a/j/OvNP2R47eH4aRw2lqbeGORkwc/OwPLc+teleJ/wDj6tf8967MK/3MbGdRWm0a1j/qh9KsVWsv9UPpVmtyAooooAKKKKAEPQ1Qk/5CKfQ1fPQ1ny/8hFPoaAMP4x/8kt8Sf9g+T+VflTIcSzbsEGVv51+q3xj/AOSW+Jf+wfJ/KvyklYC4m3dBK2fzqZbFRHbB13AVGsjElCzBexPrSfLI3DYWlJH+rccdjUFExUkqVbce9NmRlcbevpSIzLxH0pzKXUsrHf3qeox0VwxQI3HzVZ+0GOPCH5veqbCNNgbO7vTpgEByfvDipcU2FyC4k8194xu70oRd6leeO9RxISrMO9SRDgZ69K122IuTwhhuVgeehFTwyRoRjIJOTn1qKCR13FlyoqWSdd42xqB71jJNstWHakrSRBjuZupI7VDancvDbQvf1oluioLBsn+77VEAAw+bAPO2qjF2swvqXplSSMTZxj+E9zVe6aMxhcR7iOdvrT4rgMxXbkHoPSqkxXzmdV5ojF3HJksTqV28BavQ+UkIduMjgiseGXaSxGMnr2q+svnRlVjJx37U5wJRq2UqvFiVjIq/d9qrWas13JtYhcmo2Y20MeY255zmrelKyxs4UHnPWsXGyZqlcsafbyPdpE1w7seCFPajxPaJaTRR+aZDkcA9B71DFLMNTMqEISOCPSobi5ledty+Yc4JPpSjB81xPYoSKrs+/IGPlqi8BjI8zNbDIjRnPJ/lWfcK3QncK6Yqxm0U5pFHCKVGMU1JmXvu+tPndcbdvNVq0RD0NOyxIoBuGjyOQDxT1kmtrpE3+ZGDgbfT3rLGRtIJFTRyOoYA++aTiCRswNCpaYyEODyvrS6jOwiVoiFZ/vBe1Y6qxkU7ic9al3OD1LZNQ0Uomo7COzTyZt8hGTuPP0q5olwYo5JUZVmIwd/T8Kx4/mXbgqxPWrElvm23FyHB7VlK2w2g8tlu32sxQgks1ORWwjAjGOtWIdxKq6cbTzSSCYYREGzHFJVNbApEbRlpA2ck9KlCOJcqxL+9Ot47gx/Mo3/w0R2999qJI4zWhoJtmXCs2WLd6u29tPc7ooH3DHIpJrO5f0Uk9fSnQaZey3K+RdhNn3ioxmk2i0TJZzxlDMZFlYFYwf4s9hXufgTS44/D9rC1nLHNtHmCRfmz615XpJm064jnkuIbng7Q6Z8s/jXVR+Jbh7UK07ozn5nDY/KsKkrI0iu56onh22EYuGDjB5AFXBHp0Fnua2MnopH868kv/HWrJFHDFcDAG2qJ8ZarICv2kZ+lc7qPuOUoI9lxZSxbzpMSP2IToPX61NbXdsqAXGnIWXgMFrxdfGGrbgGueKV/F+qF9qzE1PM5CjNHt76lpcUahdLAcHllTr9aqHWLOItjRosFt27Z0FeOnxVqTwBvNIpIvE2oSxvHJKxiYYfB5xRFW3H7U9Zm1KC8dViCmEn5tvQe1W4W08RfZ5LiVEH90jArx/w/qUWll/Kmllhcknc+cGr7+I45bndiRfX5uKiUkCmetrZ6WdjfaZAqndyRyKoyurXb+TM20dDmvNpvFUbMUWZvkTHWm2OuJ5Y8y8K7iSOTU3dt2WpI9Kk0W3aRbiXUNrsOfmqq2g7PMaPUoypHdu9eb6j4kZ5hGl9wv1pja/IwH+n4GOnNT71tylKB6FH4dugd0WpRfQNTI9E1Dz8NqUYJ7bq83HiWeO4KpqBAx71WTxRfeYM6hk+vNVy1Wr3E5wR6wdK1SLLR6jb8f7VRXcOtSSLH9ugb/gRrzEeKdRDhTeZBNTXPi7Vbe4KmROFBBxU8lS+5XtKZ6la6Xrf33uIGPsTVuPQ9UnbLNFnHGDXkKeOtYQnN0oH0qxa/EHVVk/4+zR7KsP2tM9MvdAvV+VyAB1IqCLw7cLGHWbOewNecz+NtXmkbfeHaferdv4tuDAFaWXjuHxTcayRLqU2dmfD9x5x3OyknuajfRbxJtv77b6jpXKf8JQGK7/tLHrnzqlbxXEU2gXRb/rtWsHV7Et02dRcadcpEEWSXaTyRTI9OkNwqNJcMMdqwbfxZAVVJbW5A9fN61raZ4o00yDMUq+5fNU6lRdBKMH1LL2c0StGrS4J4zSG1uo9u1nOOtbllrWgsVaSb8+a0k1Tw5Nn/AE+KL6qaxeIl2L9lHucxDJeoTsZsA857VbE2ox7CLokHPANbIHhuaM/8TyBSxx9w1HcaLpLhfL12IE9DzVe211Q1TMa1uW+0f6RcFsA55rZsrrTbiJA6x8tt+aqo8F2bSHbrkR3e9SWvgWEXIYa3HsQ8jNVzxY+Vot3z6MgQyNZYzgDPNQmbQW+SZbTB/iFVNQ8GafPewRHUgwLHo1Xb74c6buwuoFcrjl6i8b7lKL7FrS4/Dsk0YMMEkZO0Fe5rp7OHQY4WiWxjC+mOazfDfw+ghtYo47reIsMDnrW0fBlxEj3H2vk9ia56kpXvFE3ezM9brw4G2fZG+gAqeK68MFGUwyDJwVwKztQ+H+oNcrcQ3oX1FQt8OdSlO/8AtEIuck+9aqV4kO62L7TeFTJ89kZG/wBpRip47PwtqitJLYugiPI2jBrk5fh9rSyyL/aBI/hIzV3SvBWvW8Dg3zOrDB5q2423EnI0NY07wTaQ/aZnCLj+LGKxLnXvAAtlZooVVTgFAM/jU954EuhDCt1eCVN2WVhmh/hnY3Vo7KqYbjAHSudy1N4vTUcuoeE9nnQ3MZUIX2qRnjtVvwf4z8P3zOso+yur7YlbALiuXPwjlsL4SQ6hvt25+ntVqTwDGCZlukUqflIHIq4zjF63HKLktD0PxH468P2dg0NxcNHIVwqgivlfx3IdS1m6ms8TQs+Qete+WXgG11CN01G6SZgo2Me1Yt18K7UzSwWuowon0rpjilHVHO6HNo2fLt5YOXkzEAS3YVEto6NkrwBzX09J8KdL8lE+2xM6HDHFXU+FWh+WFeaI5H92tP7QXYX1TzPkqWORiSMhe2KiiDMjrvUY9a+qZvhh4fSQIxjPpgVDN8MPDUMbvIsePYUv7Tivsj+pN9T5USIC6Yu3yY61cSKzEW9ZQ5r6QHw98GIx3kFWHTFNg+HPge4XbAhAQEk5qf7Uh2D6jLufM/lx+cX3Ljrj0pLhUaYtEOMDNfTDfDbwbuDKuUxz81Zt/wDDPwXLlopXQd8OaP7Vp9UxfUZdz5zlj2ON3zfSoXK5OWxjpmvfrz4W+FXw8d66H3Y1nXXwl0AksuqqAfUHitI5pRff7iXgap4WCpO3IzSGEAAZycV7HefCTTvM/wBH1mLp/cNVpvhMvyldah6f3DWizGg+v4EPBVV0PIxHxhivtUUgRTtX5z3xXrP/AAqa4LDy9Qhk+bH3ar3Hwo1VJsJNDz3wKpY+h/MS8HV7HmUG0tl12t0z2xXQ+HfE39jafd2EsRu4ZchQRkIfUVuXHwz12AYASUg4wCKik+GPi3crLpJYH0kUVlWxOEqx5ZyVvWwLD1Y/ZObTUENwnl3k0Vnu3GIHoa19Q8RWF5HJbXgaYjAWVeT+NM1D4f8Aiazh8yXS2RM8/MDWW+j3tqG32LEeuanlw1W0lLbs0TKNSO6M+6u9j7Yzlc/L9Peq0sst1IsRVVYnirjW8KyAT20i/jVx7Kzgt2ulVyOMc85rti4RSaWplytmz4X8JxyxO967eZH1ROqntmpbnTLPT5Huo9RBu0O5Bu/SsvSvE99ZW96sZwJhhpHGeccVU0i3n1RnuLqTIxt44rglTrc0p1JWiaXirJH3z+xJeXF98I0ubi481zcSKRngYNeu+Jz/AKVa/wCe9eL/ALCaxL8ICIYnjUXUowzZOd3WvZ/E/wDx92v0/rXp0klBJGMndmtY/wCpH0qzVWw/1Aq1WhIUUUUAFFFFACHoaz5f+Qin0NaB6GqEn/IRT6GgDC+MX/JLvEv/AGD5P5V+UFyD9rm4yPObI/Gv1f8AjH/yS7xL/wBg+T+VflLMjGedx/DK386TKiiFkOcj5R6U6PLOFPJ7A1IobHmHkelSCHdtkXhs8Vm2WkRhtmVYYPpU9mCxIUD65psUCmR2kbJxxSQRMj8MQV6ipbQ0Nuo28xpEbOOvtVWTzGOc7hVqfcHJjyVb71NEe9cg4AqkxOJTDNnatSwFldWPPzdKd5a7sL1pRbtu4PTmqumJRZKryEvwBjoPWoZuoLjj1BqYISy/MFz3NXTawKoSIMzDklvu0r2GolKOJGtjcfdZTwvrUTMpwxJ3np7VcljY/O4wD8ox0qCaNlYfKOBRcbiPgO+Jio2sP1oihEg2tlWPOaS0jYurL0J5FXJ42ScbR05/+vSYcpTa2bLIqhWTt61o2CtZ2vnNCJGPY1MoX7M0hjBl9T0pkAmjcrK3ybTjd/SpeugcupBqEk1xEnmJtVjlfYVHFmHTyhU7yx59qvXBjW1TcXJb7vtTBayTQqwLY6UlZIp6j7J4WWHa5ynUetWJo43nMiADnoO1JZ6d5bFjj5ulTC3WLL7vm6YoaV7iWxmqqkuULE55GKZJBiVFRfvDmtKMbVcbQC1QuNpUBsnNVcZjXkHD/KAV/Wobe2yp3DJI/Ktm6twSWz1qssPzfxfhVJkNamY1qxUHHepIrVmbHO3PTFa8Nm7gBFc81YS08t/LYlWPODUuY7FG2sMrzgCpHtFjAYLkdq2rLTpWkCqpcmujsvBOrX2HgiUhlPyjrWE60YvVmsYOWyOCMBMg7jFaNhYPOHVI94UZya7pPhrr3yKNPn34zyvFbtj8O9csYpGkji2leQOtYTxtNbM0jh59jyaBJCxV16A8VNFAwCDHUd66WXw9qUepmNbKVhg8haefDOslkcWE7KG7rWnt4dyVSkuhzxj8sAHlh0NWIYXaTLZHetG/027t3bzrVkCjJ4pmms8sxBjIx7U/aJrRhysreTISMggbqe8cifO7BR2ArYiRmR90YOPUVWaNWiJCo2DzS5yuUoSRrGY/n3bxhqs2UfyFWGI42wvPUVmzK4un+YAEEj2rT02KWa2VTIo9eayrNKAnsS3MSlgQxx9KltbJZPlXO498VOlkxUZmXj3qRIpUlBimXj3rzpVla0WZqOpveHfBEmpNlpmQAdSOtdPF8L+my/iyf7xArl7LWdTtIP8Aj8GOgG6tG28eXNum24ggkx3Oa5lUrO7ud1L2VveLsvwqv0G2LULdwD03ioJPhtrUeREbcEcZEgqv/wALCk8zP2e1QZHTNaMXj+3kiYNJErdsGplXr9UPloMqW3wx11kZmjgI/wCuoqCbwDr0LbFgTOCNwbNakXxASNdq3AH40tx8RZo2XypYifc1Kr1nLYl06Pc5o+Bdcid2NuCQMH5utRx+DtaIG62ZSCea2Lz4i3hl+UDk9RV5/GNyYY3a5c5HRT0rqlXqpak+zp7anG3XhPUUI3wMCe9Rv4XvxgrE3C12DeLJJlCDDMD/ABUj+IL5SyrHBjHfrRGvUe6IcII8+u/Dt9vyY3H4VnyaNPHcYZXH4V0uo+Kr0TOGjGAf4RVKbxGSY5JIWbd7V3U51OXYyah3My5sJomiJLDkdqn1vTy9++1if3SY961dT1e3PkM1qxygYjHeoV1a1kkMz2kwAAzxVKckth2j3MOWwkwAoY5701bORSu4GugXXtOUYa3lx9KkbWvDzoC1vMp+gq1Vl/KTyR7mObF5APkJBq5a6fKVK7Dg+9W21nTcjyRLj3xUsOpxN8yqxGKU5u2wuVdyg+mTeeqAcbfWpY9KvuSm3/vqtFNSjdxtgfO3k4pVvYznIkHNVCcuwOMSpHaajGGX5RjvmpFTVFTIkA9uK1bO9s13NcRyMO1WZb/R5YvlWRPwFDq+QlBdzEaTVYwo8/GenFWFOrEAtcZyKvy3GkzPbxl5FCkk9KjnNuJP9HkkI7Ucydrolq3UqGHUXhQM7k7+1T6la6suoQxnztu0Hv6Vet5LoeVsUsd461t63qGsx38LpZW5VYxyQfSr5ndWXccLN7nP6fZa5JKywtMS3QkkYrTstO8VRGVstuUdN9Vh4q1yO5O20gG08YBrQj8V69LC0qWcZLNhsA8Cm7voi+aK6lVbHxg17E+1gFJP3qsS2fjKS9QuZdrDkZPFaXiTxJqtra2wSIxySqOgp/hbUNe1nW7WFbiVVPLZPGKzqNwg5NFQnGT0Z33gFddi2JPJIq+Vjn1rpbttfWzZVZmZz8hpLWzubaFnN0TtPrV+0vp10tpXfewbC5+tfP1cRGU7pnXGDWhytzqnieztLh7hSWVgIx/eFbej3+qXNhC13GcyIDjPQ1b8QSeZaQs4UDGDnuTUZnNrpyNkZT5se1KWL0tFleztuc1rfjLVNF1PyZNPRkXHV+oNaCeKriGWOb7KAs0Zcndxkdq4Xx/fy6gpv1cFS2zj2NZHiLVr6x0eCFpWDKmAc+tdsYylblZzufLc9E/4SjUdWWR7XTVLIegY1Vm8bT6PeW8F5p3lJPkM249cVn/A/VLaCyujqF1l5AWXJrM8SXQ8UeMbGyjGYVkccfSuadZxrShJ7Bz3joaeoeP/ALHqVvB9jV7WQ/MQ5OBmsXWfiPp3n3LJY7TG5WAbzhvQ1S8VaObG1lt5NyOFIVjXnkWnXF5qFvp+SzsB+BrswUYVoNyZDq1INWPStU+Iktjo0EwsvJlkzuYMTkdq4X/ha107KTGytk7iGPNZfxkvZ4Lmz0uFtixRgOo7nFedxeaZnAY9OK66OFpzjzM1qV5wla56zP8AFS4QFVZ1U8kjmr3/AAtpltFXzJN2OuK8YlFxsUbsHbzTb6R0kSMScYGea1+pUmZ/W5np958V72Q4Rn474qgfiZfTxyDzJODjpXnBaYO+18jIqxbLIgc5ySM1X1KiL6zU7nay/E28jKp9okAHbZU1v8SZ1LP5khCjlduN1edtayTXIO7C1Yigk3Oqvxil9ToD+s1e521x8SHco8cLxhjyOajk8fSCTYXdV6niuKDPjblCEGR9aSRmklj3RrznNH1Oj0QfWavc7lviCGhEjMze2Kqr8QFErb2kAPT5a4dH8tDJtBTPAqN7zHzmBTjpkUfUqXYn6zU7neJ8QYiC2527HK1FL4/hwNm/PrXE2t0rpKfs8Rxz0oS+gWMAWcW71xT+p010/Ef1qp3Ovbx8uRh5OGz0qpceOGlkOJ5F/GufGpWKf6yxiJ/3aSO7s7idY4dNQkkZG2k8NTX2Q9vN9TrrLxLHeaXPvM0cyuCp5qpL4y1Deqs0+5OFYZwfartjeWtjqR8/TYQskRXZIvGccH603S9NjvheXd+GsoYMmEdBIw7V5Unh1eU46dDd1JpL3iHWfGl9HYxp9rZm6suOKwZfFV1KDiNnDdAF4FPv9Q0m5YWrWnlFWPzYxup1laxM91HYkG3yA7P/AA8V104UacPehYxlUm38Rny6xbybkmXEqrnGON3pRp2pRSanHC9vF82PmL4C1WubKykleHzAWU4DZ6+9QmwtoyVLjcvPJ6128tG1rMy5p3Ol17/hH5L+W1EweONgSFHDce1aUGlWd7bC4tLZraOOLKRnI8wVzGk6fZi8juZpLfZ2Qn5ie1a11eam97mzugwUbfIB+ZR9K46sUrQhJ6dxp90fbn7Fdlb2XwlWO3aYhrmRmEiFcHd0HrXq3ini6tf8968z/Y7vri8+FUQuuJkmcMPQZr0zxV/x82v+e9evhm3SV3c5q1ud2Naw/wBQv0q1VWw/1K/SrVbmYUUUUAFFFFACHoaz5f8AkIp9DWgehrPl/wCQin0NAGJ8YRn4X+JB/wBQ+T+VflTIrLdzKwIXzWr9VfjCSPhf4kYf9A+T+VflVcM7TzsTwJW/nUyLgRwgspYdc0oZwHyeQeKIlYMFU9amSNcks3zZxWbaLIrZTIcsxqxDN8x3Jlh3pqLGu5i2CO1S2w3ScYNQ3dDEK4OVGN3XNRPGuf3WdverM8qKrbuMVUS5VT8vSiN7Aw8vnG36U+3Uxu5kIB21XafL/ewKfBJFnkl8nFWkxcyRKyBjGQwHPJIq/DDcQKZEVZo2HNUpJj91QAB+dRLeCNmHzEdqLBzFh2LuEI5ByE9KZNGZH3B8EdRTIL1DExkBEoPy8dajeeRxuXAbuM0WBsu2cAVg7KSvUYNTyIzne7Dnpj0qjBcAKYwxJb26VJ5zRxgqdx9KGBd3RrbTxlssoBU1LYbbuNRJMquBgZHasIySFiFPz5zVyYvJH5j4TbjG01MkF9TUvLaGOAJ5gZs4FLYqv2SSEsQRyOaq6dD9rXHI29Cat2tjNvYKSxzWTnZas1SJoAPPiVmPyj1qW7CRklTlWbvUllp919uWXy5GQEZG2rOtaXf3N0pt7WREAyMqeTWft1zWY/Zu2xRZrYphiAMc1my3EMbfIMrnqa1f7B1BgySW77iPQ1SufD+pLGE8lsfStFWg+pLpy7FGS4jLHbyKhFwoQk/Kc8Val8O6hAnmrGxJ7VVlsbuMHzkI9OKtVI9GZtSXQuWWoNCDtcH8KswalbSS77z9KxItyuwyeB6UK6zMFbPHtRa4rnb6dr0QYR27IsY7lefzresvEdnDIBJcXCj+9HKVrzpJII0CxE578VHI2JGbqG75rmnh4zNo1Wj2v/hKNGdY/wDib3yPsxn7Q1XLTWvD1xEV/wCEguenzAysTXgyyyb1Vc7cdavadcxWsrmZiWI4rllgVbc3ji3fVHpOq6hoqXKtaa5IAAerE1Dbam8j4GtFovQMRXmCMjb5HcncDgelR7ykSKrH863WF03/AAJ+seR65Nd2onlEsvnAoMZbrWGms2SyyMsITb1Oa4m6l3CM8jIwTuNMgjabzArlQKpYdLdg63kd3/bWnPbFxJjLYIqpFfaR9nmJnZPxNcpFKkeyMs35U+/mj+xugbafpVewt1F7W/Ql1O5sXuP3FwzKOpGaXTLyNZjD9pfaenJrLKKhQu3B/WpnaAXcLRttxjNXUppxcTJts3Li6kQny5nIx61DDfFVYiV89/mpstoWUSLJuBqnPbknap471wQjG3KRdpmtHqRZFUytj3NTG4gc5NwR9TWAYPLICtk04Rzk/dGPrQ6MejK5mbs7W+393cqT9O9JZsoPzkH3rHghk3fMvfPWrbCQDainnvWcqdly3DmZqtdWqyrGYySe+agv7yyWTG5gy8daowyshcSR5Kjg1FLcWsapM0e92BDD3opUVzXK5i/HNash8y4b1ByamhvGkG0XB4+6c1ho/wAzfuwyn36Vcs49yMjxgqenPSumVJdRJmj9paCTzFuSwzzg1MNRupJTtdzuHAzUTafbQwRyQkSblO45qW0ks7eD/SIvmzlRngfjUWi9guUTdStIyeW7OTyM1BcXQWNDtYqrCtCK4s4wZI1IfJLDrkVTmuLW4AVIzFbj7qY6n1rekkZyY69uXmdJQXCdAM9KEafy3XzGw3XmkZoreRFSQvvXDEr+lSrL5hkWQgKygJj2rS3YVyHJKnqexpqtIq7NoJz39KRZjCyqmGQ/fyaimCsGkhUpufj/AHa0jDTUVyyJZHYKqgMOoxV23kkVCDkfQ1ngPH5TCQl/4hjt2qxDG3Lbzu9KJQVhcxP51wsn3nHy8fNUsLXRVeW5PrVaUvJOrEnhatRPIuw84yarlDmLcf2gqSS3HXmnoJmYLtOKbCWkU4JzWhaRlhH1680lGxDkPgjl3oNoB9xWzGZUeLaIxxz8tWLuzVJYvL5yoqytrjywy84qIpSs2S5k9tczrNF/q9oI/hqfxH4ilRvLYR7toxhahaBVCqUYfN6Vh/EGNbe/ygb/AFafrVypxbVy6VSXMPstTeaVMomWB3cV0/hhmkilfavl7tv41wFntS5KbT8qE9a7XwYudCLYO43Gf0qXTVkXVquzF8bXb/2hYKI87c/yr0H4Eab9puhfTJ+6EbL+JrzTxEZJvEsdspzsQH8xXf8Aw613+x7OO1ZThmGSBXFj4S9haO/6GuEqqMlzHpF0sitcWsgPl7jsIqrZ2m21gbzGI8xuCeKtfbo7xkjjI3SNxmrsmlzG2MG7Hl/MCO5NfLy3PW0epyvj3VoWtIoYmIkV1PynsKZfasTpSybd3mxeUn1qS+8MSSTSPKSeeKfcWNvA9paMw8uICQ/WtI8qsjNuTuzyx7mSHRZLO6QkrOzr68tVfxNOuoRRROOXjLbgPu4rp/EiWMkLzJtPztmq/gqxs9YikivwoUnYueODXsKqox9o1ocUk/hOa8LW7CwmMdztZIzsHqaseBmutP8AE8txe7sIpZW9yK3de0dPDOox2qrvic/ux2xVjVba0s9R/ef6swq+B6kdK561ZzT0vzEqL+4xfEWpXFxpdvdX+XeeTzEA7KprltPie71K/wBYicp5KFo0HVj6CtDxFrMEt/bGND5aoyLH6ZqrfajH4Y0xpnQOl2MN6pmumhGVOhZL4v8AMunapUTeyPKvFc15day8txc+a5PH+z7Vht5iSlhIQO1aJlUTTy/e8yRmyfQmqlyytHtUDcOte3TVopGMtW2V1klZyplJ+XFCI0m4yvk9KdZjDs5UHNK8hIO1R1rQgjdWDEb+KsWazbGk3+34VWLM7nIxgVMk22MJ7UXGR29w6sRnIBNW4maK3E3OGBzWaAFVm55NWHuFaxSLnilZBdipdKiZYDrn8KWS8RyNvB71RkO4hf4cUjDALqPajlQczLcV3Gu2ORBszRc3duGbbGMZwKpzjcikdc1GImfLdlPNLlQc7JYbiNEmIXBYYqsSq/LnvTodoSXd+FRvtPOKdiWxlxtXv3rr/hraSQyz6hJGrQuAqbxnn2rj2xuPGe1d74K1S3uNEXS5PklhYsPU5rgzOUlQait9zWilzanQQ6PBPrS/aJNvkxNK285GRyBXKeL9a+33ASz8zAONqnCg+uKu6xcXaspeQldwUHuVPWqWr3tvAAsECL8uCT1xXl4WjKM1OWr6G1R7jBe6Oukw20lrtycys3LZ9jVDVfEH2hWtLNY4YSPmKpgnFZEnnTS5PzlTkj1Bpt1thTcqjJ9K9aGFgpa6s5udjXWFQsxcmTocGmzMk8RK7ty9eetVQ+8YAwc5p9oAbkK3zLkbieMCuzltqSnqaehtYyTxo6SFx9x9/Ga1JZPsV481uCLs8knoRWX4isrG0uGnsZJPJGAiFcYJFXNMS61CLF9dlI0i/djaMtXLVUWvaX07GkW17vU+5v2F7iW6+EPnTffN1Lk/8Cr2LxV/x8Wv+e9eSfsP6TJpXwcjSRtxkuZWH0LV614r/wCPm1/z3rvouLguTYwn8TNbT/8AUr9Kt1V0/wD1C/SrVaEhRRRQAUUUUAIehqhJ/wAhFPoavnoaz5f+QjH9DQBh/GL/AJJd4k/7B8n8q/KW4fbcTY6ec2R681+rXxk/5Jb4l/7B8n8q/KG5bFxP/wBdW/nUyRcWTq+395j8KjMh8zd0zUO98cdKVVdzzUWLuSI25iTzUkU0iy5UY4qOFGBIqSOMEkM2Bik2tguyG+mMjjJ4xziqzO3ToKlnjVJMKd3FRSoVI3VpGyRm7ipE0nTpUsPyggHoaZFuXO08GgI4/E0NgkWIlkkkLKxJFLKpHLnn0pIxJHwD1qUAuw3DIrJyLSK5EjMJMYA6VMjK7bmUKw6n1qxLFHszuwOw96rww/vME9aFJNBYmhUq5dcDPQ1WkkfeTwB3q+/7kAMucDiqckkbAqF5NKLdxsSEcFu9XIy23kZAHSq8LIqkMKlidmf5emKUrgi7ZzTofkI55/CrNldXiSSXEe/y164qkj7UKAYGMlq0I5ZFsA64WPuD3rCaKvY1LLW9QtpQ3nMV6nJrdTxTqBt2kuJYw2MxrnqK4e1vA0fl7fmBw2fT1q7dhljjHmo1sBw3fPpXPUoRbs0Wqsl1OmvfHFwrptjjJIAJ96pv4wvJDhoo9w9O9cVqLr5Jh5DE5BzVW2WUS+YJTtA5JNaxwdO1w+sSO0n8WuyMrKFPYVQuvEgkTbJbxk46gVzTyGSZSPmHeo5m2ndtIycVpHCwIdeTNK6v45BlYVUnuBVZJJOFjUAnuKrxqzrmlErIM574rZQtsZt3LccjKSDjdUcLvI5G8k+lQCKSR95Y4NT2kRR8qctmm0ItPcJDCA3D46VWtpWnmZpvl44pbm3aSTLn588Co542jePnk0tBosW4Uqq5x70knySBM5yajhEgOCOKHXfLuBPyihDJrh9sOP4gantZAsbszEHFQSBNmDyxAxTIWXeytmjcrYmhnEsgBONvOTVfU7hjP5asGBHer0drFLBtXIb2qDU7Ao0RZcY75ppoGjPM0uUUkvg8ip7iQvMmF2ccg96sebAu1YowXx1qqwkkn3yLnHcUbiNWOSb7H8szKR2Jqr510vzM/HrSxZlkEe7g96tC3TeYeWIrmaUb6BqQedJkE7tx6e9XYJdwG9n3egpVtxIBuIUqOKkgg2yblYMw6VhKUWMkCyqR5gljz/fpyTS7Siybs9D6Ut3cXN66+cysBx8oxT0tfLQBQQc4rnlyjHyyAW7O5wcYH1rJOXVVAAZTz71qXUCvAVdsHtVWK28pQ0nL1rh5RUW+oDYI5EVhkZbpWtZQSPH5PAbH51CkWXjbacda2SiLZfaACrdBWGIru6XVmkUVoYmtW/fIQhBAArL1G7JmEYTCDjmtUzu1siMwJUEEms+4tGcpIxDAnBI7VVBJNymTK5UAIYiNgRgZ9qsJGu4AsMjoasfZ4lQNCpOeDTfJEz7UBrsg+bYxYiKrK2QjfWo4rfl2z0+77VNDZsHK5NWFtmLALWqaQtTNktWCqSuc1KI28tV446VduFfzREB0p0cfzfdrVO6AZBbOcHjNWobNtxIwDVu0t9xU7TitOGzbOVQmpbJ0MaG1dpgu3dzV5bIgYKnitW0spvOU7duT1rYhsdindgmqi3dCuYFnZqGzsP41sWFgp2buPmrUgsejso9q0Lay/wBJiyvy7qbRlLcks9L+0zfINxAGB6Vc1HTfs3ls2AQQK2NKkW01KSVYt0WwAfWkv1a9nTehCucisVBrW5VkZeo2w+0W8a87ow2K5X4hQ/8AE5aJ+8SYr0KdbeS6Dxj5oYvL/EVxnxFh8zXLBjwSPm/KqluvQ0pJc2hxscbfbZsjnbgflXoPhG1MGn28LL1UORXJaRbC51iROv71Vr1U6VPatG8afKiBelRVqxgkmVKm5nEpC03xAJKEqVA5+lek6fo1rEIt64fIrlIrGVfE/n9DgHpXQ64uqpPaSI22IruJA9K87FXm4xUraGtFJa2Ol8MtC2sPG/zeRJxjsK7FLxGIjQ5ZycA9eK8i0q8udPu7u8LEFwTk1r+Fb7WNSu5J4W/1eCpI4PrXkVcPJXd9EdtOsrWsdprbXEVjPOnJc/ID2rjNYttRfT3uix3iP5iO3vXcT3Uk9sYCqsRGdvH8VZGqwalJ4cW3hhDTyfLIPauaGjujeWqPJk0ybM/2q4KowBQZ4yfWmx2t9ZIywuCYzuXFdVqPh24uLlYpWKIVXzQP4cVB4mkk02RTa2+6EoUYkevevWjVcrRWtzjlGyuZV9rNxqOnx3uqKgNqdoPrisfV79728in87Kqv3QeSMVtaFq2kR6Re2OpRCWWTIj46e9c01tbzWNxexOY2jO1cntnFa0ILnfNGyX6mM5aaM51pkk19JCu+DzVJI6queawvi/r9jcakNO0rMkCfOzHt9K7VbCwXSL7dJ5c1uQ27+8MZIryXW7y01XUjLFCINq7AP7w9a9OPLOastEOEXCnvuZAiMrFY2GcZY1TdX2ttPzVpyWJjIYSFQepp8NjG6N82MDJNdSkQ4mQGaODBzvpY2561oi2WSIsmDg4zVE28oJOOM1VxWGxMRksaePnlVUXjFAVTLtfjApYkmR/OjXKDiloAwSKIHyvAPFDyRJGnycnsanl2LCkrLxvO4VFqMkctxJtTaoHH5UWFcgnKgZA7UkKrImAcA1DvbGCMgCgS+WowMU7BcX5Q4XPY01dyxvycEVFuHmqfY1bkePyVXuaVgTKgTjoAD2pwhkkfamDgZxUdycHCmoxJIpwrkHHWnYLkm1c/PwQe1WdNvI7LU4LlT908+4qluby8Y3E96ij3B2Dpn0rNx5k0xp22PSro2WqWjX9pJuGQMZ+6a5LU4ZGuyrSbhnk5/Sm+FdYTSrt454z9mmGGHofWrt6lvcXn+jsWU8geteZCjLDVHHp0ZtJ86M+ZBbRBY2Ut6is2SN2jznjP5V0UWg30s6mSIpGASST2rFmiMVwyxZkSJvnrro1YyejuzJxK0lnJGI3ZSA3Q+tRywN55UEh8DpXQXWoLLYxxy24Bx8hrF89fM/2gc/WtqVScrtoHFbFvTNO1DVop1XzZ/KUu3cjAp9nA02wTXDxOowvODiul8Ma/p8NxJOrLal0KupGcjHNWrzQrW4K3UNyhNz8sWB0B6VwVMXKE3Gasun6mqp3tY+wv2Gbq6uPg+q3LF2S5lUMepAbivX/Fn/Hza/5715L+xBa/Y/g+sLSiWUXcoYgdPmr1nxb/AMfNr/nvXr0WnBOOxyT+Jmvp/wDqF+lW6p6b/qF+lXK1JCiiigAooooAQ9DVCT/kIp9DV89DVCT/AJCKfQ0AYXxj/wCSWeJf+wfJ/KvyiuP9fN/11b+dfq78Yv8AklviT/sHyfyr8pZVzcTZ/wCezfzqZbFRIUUKalCqXH0oeLjIoibafm61m2WSKoHGKWR9sezFKrDPUCkZvm5qBjdm4KSOlNnVWTPpTkZm3Dt2p+0Mu0LzRzWAoeYx+UdKcX5HyninyR+W3A5z0p8QDbvl5rXmRNgtlLEk5q5Dtyc9jUcYEaDPFOij3SHJ2gnjNYydxofdIWXKnABzUcO1OSOT3qW4QwkqwJU9DUcPP3ugpJ6FEpb/AJZ9ciqG0pOdw4xxWsph8rCj5zVKZt25NuTnrRCQNFVnUD5utOgd8/7NRJHmbn5vargUBcqOB1rWVrEolifeVix8hPzD2q8WNxGySA4ThCPSqNsjNJ8vDY4PtWsdsKRxYzjlveueVkUgtdKWeSIopUFC0n4VVjWOG6d3J8hWwBmrlxqFxbsXRdgYYK+1Y8nmTZPRcZxShzPd6CkPTypLx5XyU/hb0rOdy5ZFbC+nrWs8EjaQzIFCjr6mswQGQhwQMcDFbQa3JkiK3cxh09RinOpZ1z0FSizKscn5s9KlWFmHp71baJsN+V9vGD0NI0OJP9gVIAPMyvJ6H2p0Y2uXkb5RxU3GhryqAEj6d6Y7HcEi69CaidlaYhFODU0MLqM9Mc80bAT7jCoy3zdKqTB3kDIpqeWRNmXBJpnnOANqYz0NJOwFhFJRQwx61dEdsUYQvxsx/wACqhAk8nTkHg1auFWFVjQAcYP19ai+pSGweVksWyyjmoZZt0QUL/EKSddoQrx6n1p9qAydutUUXtOutlzgRhhj5h7VX1mQTz7kTZH0PNEB2zy8kEDtVK6nJBjYkg9Ka3Bsbb+XCW8w5VenvS+Z5rFlO1cYAoazzDFKzgl/4e4pyRRxjL/Mc9BTbQaiIzwoh7lufpWuJo0cSQjJcZNZctvJKm9furU0DMjJxkAc1jUjfUZce5aRu4FOVyD8pOaswRqwVlCtkflU/wBm/iVVxXA5rawkmVYZto2t1q9HMAuDye1Ri0K8mMkf3qlghCtx8xrKbi1cpJkyhXP70cKMiqgYyXLMqExjgCtSOGUqzPE3A4460xLdohHJGP8AeBrOEyrE1uVdIwMAqOntSXM8mx42YFewpI7OWR2dcoPU9CKsS2ke1OpfuamMYc2rKV7GdGrz7ljYpSsskKFGJYYzWtaxRQvltvTrRqDQxNsZVLPHlWHT6V0KblK1tCZR0MsSM5GBtXAqSLcs22HqQaliC+UTIn0IqW3jUurxkeld8IpGFiOBDvUn76tV5VY75GjxxUYTyZnJGTjNSG5nZGQp8pHWrcG3oSZxj8yfdmrdtAxlC9qmtLZXUHaSa0EtiGAUc108uliblyzs9qqeo9K2ooVVP9Xis+2WVNmOTWqJpNmGAqfZN6GbmPjSIbCy1YG3gAcE0y1ddw3AdKvwrG6FmH3TWvJboRKRZsVg8zy2GTjg1figfACHKg0yzjgKiRQMmtaFIlt2ZWG7tWc0K7ZNbqI7Z2ZeoFXY4lleM8ACJjSRw4sDNJyCBVSaSZrgeScAArx6GsVbU2S8ihZSbtVaPbx1rlfH11HL4rSUHHlIB+OK6+ICz1FJGwQOprzT4gyf8T6fZnPB496uaTaNKT3N34a28Vz4pnWTkbS5+oHFeqxanDFCyyRk7flBxXmvwbjH2y4m2F38sjj1xXotnJFLHJDJbEuExjHevKx2tT7jqop2IZFigW4kjG6aYLjjtmtk/ZJEhzyUjKkEetRaI0TeYbi35HCkir89ijkTQ7QEHP8AtV5dSXc7IQOd16zii042kf35juXj1rrfhhp8Q8OyM67XXIJI61j6uole1VYw0rEYx2re0zVorKzSzKqm8449RWaq3hysPZ2lcuz6e8cZmVvuqR+NQaXHc3INrK3ltjcG9qffzTTWkqxTBckNjPpWZd3N0RbpHJiVwFBBrBRV0jQedImgvDmfzCT92sP4gxyXFv5EcO/b94oM1X8WanrOihJiwM7nan+19K19J1FrDRPPvY1lmZgpLDk5rWF4JSRlP3tDy3Tbe2tXvkaOQZjP3k71iNbrHpNw8s21g3Dd+TxxXqWsyRPcSBbOMqw5JHFeYaxHHN4jSxz+4wzSY74GQK9LDYl1LyaOX2N5JdDB8Z3sOi+Fl02N/O1G+IkkP90CvL7yyfAkV/mbrWl4lv7nUNVmuJGXBYhQvYDis+6uX8lNuCR1NerQpuC13Y6sry9CSRUYQxqSSv3qV4ZWf90pVR1NVvPePEpUY4zV/wC0vOWVSFHZe5rVpmZmzp5atg9X6ikEgyFfOPpVi4VsBduMNnBqm8jAs2wHHaqENk2STEx8EcdKsfdt9kf3+9VJbjcqbYirZ54pq3ISVx7ZzSsFy5NHG1tGzjcATkVn3W0zuy/d9Ke9z5sSQk7UYnmorqExqCsysGGWAPIpoRJYW5maTGFHl1QljKlo2+bmr8NxthJXP+qqjlhEX3fMTwDVITHPDGuPm5Cmq+IzBJljkDin+YxdtwA4qIEMxDAAbaBEIP3uc8Cl+6N1O2oZGQDHApssbKcBsr3psRGzkIcU9GZj3HA7UFV8r/gVW7CCSWZTHGzqpG8AcY96ltJXGMs7U3moW1vJmNJ2ChsdRnGa9ItrfRdEJtxJvjt13NIV53jtT5LWx0+K3eSwVwAFD7eY2PTFc7r8ckwukVZCEy7kdPxrwatd42SV7R/M2S5bsfZavNeajOke6W2kOAcdKZdjR9H85gWeWdCHTHQ1X8M3K2GmysUOeSCBWHeTy3xeTaSzH73rW8KHNVcVpFdupLl7vmUp7nK+XHlh/CB2qERySRfaEjJCn5j6V03g/SdPn1ZDJcAAJ86MeSfQVaktbddeutPhUrathmUjng5r0HiYxk4xQKnJq5zumWNxcIzRwnfuAYHjmvS/DWkW8lmlxZ3Rju7YYlibrkdwD1FUvEMMNvpI8RaSoe3VlinRezngZqxoNxatYR3is0d15mZZPQf3fpXlYzEVKtLmSt/XVG1OHJKx9hfsbw3sPwxY39v5UjXUpHow3da9P8W/8fNr/nvXAfsn6hNqHwxjMzoypPJsx6Zrv/Fv/Hza/wCe9e5hHehF+Rx1fjZrab/qF+lXKp6b/qB9KuV0mYUUUUAFFFFACHoaoSf8hFPoavnoaoSf8hJPoaAML4x/8kt8Sf8AYPk/lX5SyfNcT+0rfzr9WvjH/wAkt8S/9g+T+VflNL8txN7yt/OonsVEaZccCkOWXJGDmmyrk5GRTlSQR7uoBqLGgqLzz1p4Xcoqe3SNsq24tjsKeiiMqhGfTFZOQ0MiRdvNSBo9pMfUUkjqM4HTrVCa63ybVXYtCi5CbSC4djJz1qeFQE9TTBGuRtO4twKtxxeS37wEU5OysJDVh3Rl27dqvWVqCgkk6CoPlkchDwOtWGdlhVQeDWMm2rFIi1JxKwRBwtQ223oy80rSFm+UcetKCy9VFWtFYZMIwmZAuQKoag/O+MYzV8yMsZIwR3rNcG4kO0gAdqdNa3CWwyLIBIXkU+InOx+MjmlUMvH505CWPzLlqtslFiBG429e1adnbi5+W4YqR0NVLVmVs7T044q5pVysEztcrn0FYTfYrZEF1E0ZLXD5ZeBjvTYbdZh5cXyuwySf5Va+0o2oecsIlUKdsZNFpDbXKXE9xd+RMpLeUOw9qhysv6/IIq7JNQj26W0S4VUAz71kxwKqbu4+6KmvLx5p14GxRgLn731qFrol3LRhWIwMHpV04ySsTJq49XUDJALHjNRyyMqNGFH1qiDJvKM3eno+xvmYn0raxBMQsQCx8s3WoPMVEZXBb5qGffJv5UjtSeWzcnhSc00NDrMK82dpA7VLPKN7QjORTYd+/aucDvinHy0fccvIx5wKGMVFVYSdu41YtUjKl5Bxj5R708QyeV8y7cjt1qeyhZhudQI4+Vz1NZSloA11+z2uEHzCst52kbk85q/eXm64cRDMYGBWcsTZ3GnTXVlFiQ5gjz6mi3kwmAO9Mcf6MvsTUkcG2HOeetWAol2Sys3Hy/nVMlLq4z/qwvrV57VpYy3Xd0qKG3jDhZAX/DFNNIGhI1y/lAnA5DUzcGm8wc4bGPWrEELzTiFc5JwoFTLZyWN5unjHyN8wpNodmVWneK2b/aPSmLNKQflxVlrZrh3uPlWJTkjNRMCSwToTxRdBqaujXERt2t+ku7duP8q0lIwPMzz0ArnFjZB8jFsDceO/pXTaPLHdxJL0KjBFebiocvvIB7b2UoCcCkh3xrnGSat+UrDP8uafbWyyM0e/B7Zrhc7RLsxbO9bzFilB4/lVgTxtM78AZ4XHan2OnHzxLcZJHHStDVraz3KscYLquDtOetc7qUvacqW/YtJ2KLalZxcFS3cAevpUP22NljIXPzEke1WLDTYDIXZhsVeh65q5eadC0Cy26BWHUetbxdCEkrFWk0RG6s/szz2sJkZXUMpqcaVdeIHEkcS26xDpit7wppOnm0Wzvt0MkrBtyrkGujOkxruNhdBobaT95txkgVy1cdGg2qd7rq9fI6IUObc4f/hE7xV2zttxz07etVJ9J+zOJIiWiU4JHc16Bb3N7Pds90mIkGCSOqngVj6vp8kEotoeYW+ck124LGVpS5an/AOevShGN4nLpYtJOZGUhelX3tYxBtVcntWhBBJK/lgHaeBgd60Lm0t7eBULZm9BXtxvdXPObMKx09gpXGKuw2iL0yTWlZw+Y27pxV+1tl3HMYrZ1DJyKFpZZZWqZoGW7ZDjGK2IbFvLZyuAOlZ9yg84nuelXRfMyOaxFDDvJ6cdKuwR+XHhj1qtbKRLtx9TWk6I0HXn2rpaE9R9vCxKbScDjArZVRDAu8EHdirml6fGukW90w5Zxjj3qhrcjS37wK2Nr9BXLKXO+U0UbK7N/W5VitEt4V+Uxg5+oqvo4VNOmeTDPtPPvU07Rjw9G0rZnOV/AdK5u31XybV7fPLH5s1go8yZrzWYajMRaBf+WrNxXn3xAjZdVWUDkxqD+Vdhe3izXkHl8hSKxvE9kL++gZc4c4/Krk+W3mVT6su/BOSSJ5ZHJUFwDXqcX7zzpIHTiQqx9q4HQbSLSNFmli+ZmdSo71s+E7qaS2u3lQqGkLDmvNxtJ39odtCf2T0LSrKN7JZcjKk7h60s0E1uMZyp7elVbG/MViHjUE4GQDWhNqdrvYPjcV3EZ6YFeHUbvY9GNrEdjaCVt7YDR8ikv7VVlhKoHIYt09aqSa3bwbJRnbIMcetaXhK4/tGJ7mRSFDEZao5WHMtjUaeEW4jEALlcHiue128Sy2XhjA+zr931xW5qlxHaSPN8uAMj6Vw2r37apFcTYPl8iMY6t6VGtwcdCXTjcayW1TUow0O7MKntzVzX9XsmnMUluESEgj0JFO0s27aVbW8lxscn5lHQVmeIbW3j1h7Z5jJHLE27j7vFJu8iLaHM+O9fa1tRsjzPdn9wi9wehrw7xFrOqjTJ2kzDPK5QP3XBrtvFGrR2PiYCW4DLaW3+jE9CQePxryPWL+7vryeeds+Y5Ij7DnrXu5fQsjmqNQXmQpHJtLuxaQ8kVUuLiKKJywOTwB71NDNNHgfKZGU8E4rNu3ZwFYcg5Jr10tTlb0NZbi1EUPm9HHX0qzbzQxqpZlyw4Nc62+OARn51bp7U5biEIEZmLgfKKOUVzXaSRgwLA/vcBvano25CqxglO/rWTagy2cmZCrbj+dMa7mhUBZPlHf1o5WPmXUsag5dg5Tbu7Cq8kcJX92xL4wahNw3kvIzZ9vSpbOSNMSXBIV142jPNJpiuh0ibQmSFA9qbFbhy8gnB4PGKmvriNQFh+dTjlhio0kC7sKA3Wmmw0HPZtHCnzczJtA9PerEdukMIEqgsg/Oqxud9zDK5IQKB9Klu5dzhmfC9vcUrsNDMnidnLKOtOltpEjV9v8NWt0ajKnNE95+62/7OPxouwsioti7IT3IBz6VG8XzHbzt4I9asLPJCjRk5VgOajWULLyBj+dO7QWRWMLKcqM5HSur8JWcMWnPfLJukOQ8Z9ulc7JO4nLlcADtW14Dtb3VvEUVpbhkhbO98fKOOMntXJjP4LbdrasqCXNY1NEupryaOOO8EqnPmBgeDnirG5/Lu9NkKsxkP7wD7w9KfYeE/EFnrV5avvhh8wEEL1qz4r0P7DHEI5GWdgGPHBPrmvFnWoSqpRknfa336myhKzdjm9TtJmeGGJdluvBI7+tV73RbfyZGs75TFH99OhH41v3MrW+mRlF82U5Dr/d96467t7x5mVFcBznZ04rvw0py62t+JnKy6Gh4Iitzr0a+TI6Zzv3dDW7K02heIE1lbcXQtXYuGGQ6twBiovh9p0MWqC01K5FuJlykvUoPpXSarCsmtX8WmmW8MUaAPJHtVvWlWxEVW8rGtODcBuoadd6jpcd3aW4i0vUz50kYIAQrxWf8AYbPRrgtDcCe3EGXj9W9K3brUNJbw+mk27TwXEjB2V0ICY6jJ9a45rWZdRMfnRtDK+1lD54rlpyc01st7FTeqsfav7F7iT4Wb1HytcSEfTPSvUvF3/Hxa/wCe9eY/sb2Udj8LhDCxZPPkPP1r07xf/wAfFr/nvX0eEadGLRwVfjZraZ/qF+lXapaX/qB9Ku10GYUUUUAFFFFACHoaoSf8hFPoavnoaoSf8hFPoaAML4xf8kt8Sf8AYPk/lX5S3B/fy+vnN/Ov1a+Mf/JLvEv/AGD5P5V+UsjBZ58oWzK2MduaiRUR4jeRdzsAPSlhZUYALu5wRTI/3jbQrMO3NX4LaQWrfJ1PHrWEpJbmqVx+nxubhSp+9kFamuYJYIWkeFVXPDdzU1nELdfMjYEkd+xqveQTXCNtlY9+Tx+Vc/NeW+heyMu4cKN27BPeqTS5PKj61LLuEp81dwHGBUYh3KWB/Cu6CSRhK7Lmmo5bdjAHIPpTr2aR5tokLMDyfWorfzQgVcgd6spGWfCqM9MYrKVk7gr2Ldmm+EuFwP4venySRYdQOQMCpIba4DIv3FTk0+OGCM+ZcMFyenrXO3rc0KMMTCMNuxk1OYzGu+RciiaSFpTtB2Bsj6UyS5eRiOAijoe9VqyrpFe8+VQUbgjkVSQBWLLkGpbsbmBjPHcVNaQ+bIke3O44JrW/KrkvVkA8wgVZs1Kyg9RVq7t44mbHAGBj1NRywPbw5fhz0Ws3NSQWsy0BI0oyxXLfL9KdaW4V7h7ouSANoqvo6/a70LNIRs6c1Lq9zEtwyRSdO/qazs+blQMiuW+zJ9oUmN2BAWslpDu3sCzZ+Y1Pd3U1wR5uDjpgVB8uw9mJ5rohGy1Jl2RMJVJBVTUZkJc8ZOelEaTZ3Lgp64qZYWQbyBk9PenomQMTaZN2OakUAncy9OlKkDOC7EKKheX5SoIwOppb7DFEqglmGfSnqGkX5jx2qvbxs0bOPuj1qaF/l4jOPXNNqw0SLJtJiBH1qSK18lY5Vl3uxyVU9PrTYLdJLgD1rRtrTyT5rcDtzWcppDRLLN5KCeZflz07/hWVc6hLNIVjyqVa1G/MkP2bywQW4b0FZpXb7UoQsrspiROQx5zzU0nUZbFQhRtBAOcinz4XHBOeK0BFq4aMW6Iq5yasW6rJGq9MiqDMwjAHUc1ZjlYRxnPODSsO5pQRQhRG8u3A4571EI4VcfvNzZNU2l/i5JI4quzuV3Z+YHqKjlK5jXtJILaZZxIFcMM1Z1ie3uLqImT91Ics4rAt+CGYEk9SelXlWYwmSKDManBLEdaXLqNSui/p9rBc+ekSkIBxnvTILNbSNri6wRg7VqCLVPs+DCuXH3gOKknkku7dJJHAI6LRZhpYz089ZDcIuI3bGD6Vb027NjO6BSd2DUgG9ViOPU47GojC6h92H9GFEoqSswsddFJby2sT2vC7Tke9TJH5csUzDcNo/CuV0TUm06+3uvmRlSCnpXaW1zbXVtDdRchiFZf7vvXh4mlOjLa6ZS1LH2gx+XMRuViQw9BWjptokkRnjC4YHBaoVgaSMXEcW+IcH3rasNCupoB9nmzGn3kHVSe1eTVnCK3s/wCtDopwcmYuqwwxzIkK7i0XPruq9aWb3USTNE8ccYwTjn8avp4cu1jbGd/m7gzDp7V1+n28MMRhkCeQUG9sdDWNbMIwglD3mdNPDNu7Oc0+3lXkSKYwp25/hHpVm1ke1ure3hjCG6cF2HTaamW9+z6jPCLbdaYKiXHGTWhcQrJ4fXUodrSQv5QGMHgdaulCcpLnV07f18irpJ8r2MvxFrT2tnJZvZlpckLKF6isKHU5rlrSOUEpGpVm9cmtLVr+S402OCeJVnRiS5HUHpWcsattRFwOv1r67L8FCnTSlGzR5GJruUtHodRoU2m2d7G9woKE4rLkMV9rLlE2R+Y2PpVKSKUqqsdp6qPetmw010txNIcE9K61ShTvK+r0OJydrGpaaSrPtjVmwpPFW4NImA3GNhxxxTtG19dNkL+UHVhgg9hWlP4stZEARFHcDFcs/b81kroEo23My/lFpJHBP8u4cflXPMfOumVl+UHg1Pq9++rXSs42hGODVW4uNjBV+XPevUoU3FK+5kx8hEbbe2c1PBNGI9ytnmoYYWuIxIPXb9aki08ruYnjIyK3ckupOvQ72wvI7bwwnKsQ6tj0rm7yfztQkuQpAPz8elUdRmaMxxJvEeORmnJe7LdwycFNozXK9FfudS1Rqz3TMGUMWygwPSsWPyrjUDb7SzYPSmabqaQyStcLvJXCgVW0+aSxvUu2wW56iuW7i2kVGKbRZisHe6MabwUfJHpWhc2KCyR1V2kVj+FTxW8qbtUZtom/eMMfdFX9LktbjSbhmkCsDxn615tTFzbTXQ7Y0VsZGnx3VzNHbLHlQpy3bNdTpIVbQW8kYjIlwzY7UeAoreS8mtiwIXOM9WrZ1yzg2sy5iiC4b1z61zYvGOT5bG9Chy+8JYW8tvp8iqNwcnn27VzuotdqrlSRKpwV9q6Oxvo5IIbNG+UH/WE8GpNT0m1vr2a5S6RGjQ719eK89TtK7OtwUloYGlwzSWWJev8ADXTaTf3NppS2kSoMsd++uatL5UhS0jUmR58I3YitA67bXDOiAKYht6dWHWpqykyYwSZbubm/knmNxGHTafLVe4xTJ41TQk8qErO3zKrDjNR2+rmRVuVUOqKec9B34rNn8YaXfL9mt5SZhJ93aRipSk27Iu8VuY0iX1tAtzJM6EyHgH5Qc1heNfGFxa3kEcDW8l3PhGAOSoPGan8c+KLK104adLMEuWLM4/uDsfxrxC71QXVvc3yTE6h5g2knOF716OGwzre9JHNOSg9CXxxqbXl5Jp7wnzIrguZVHX2rDnaSF90ke5cDmhpbi6hJdxl3wWxyTVCW6aMNE7bucY+le9TgoRUUcUpOTuMnLSTeY644PA7U1WG3cwyF61MsbSXG5TlSuW9qid4VbbnK9x61qQJJJCWVgODVXzIYpNw+Zs9Kn1BUUxlCNh6j0qsVjacsg60xMsWkqySMCpAZqbIkLO6+hp1q/lyBdob5uoqLaxmkbH3j0piBVh2yK+7bjtTAyrDGE3kY4qUw4j5/iHSmTQNGYuu30pIGMlUlup455p0T4h3HqTinjbhwQfrTUCnIBzjtTSEKViaN2kaQY6Y6UtsYWkIupGZMceX1pkiF4WXpxSqqrEBgZPpQ1oC3HOqxlGVsrg1XbaUZif4uKkmK7WC8jtUMKb3we4pBcWZlLdewqNm2sTgNx0NLOuJmHoBTZU2rnrTdrAM3fuzh3Zh94DpivQ/hva6pa6DPqGmSrL55CtBn5hg9cV5yNhwpyp6DFdXoup6jpZjhtLkQ+ZgMCp6V5+Y05VaPJG2vc1pSV7nsFp4gha2kstSnnm1aIfJ5GCrrjnNc7r+p21zpRmmV/tSybVV/uhfeq+nz6Vpt1JcQXH2q9KHLE9yOnNZOuzJd+H7q7lYfbZHMSRrxtHrXylDCQVVNJpXXlr6djslUvHzNTRJtOayI8jz5f4+MlvQLXO6raXCaqDEZWdnACd417g+1anhi2+z2sUK3KRTumSzjO04rI0+SaPVZZrqVm3tiV89PYV6VCPLVm4v/AIJi3e1zT1nT7W4vYt1xBC8MI3eWcHaO/wBaradr+p29refODG21ImHVsHvULx2L62xuI5xA0eN+7tmmapHYzTWkOlMz7Xb5M9Pc+tbxgmlGWvqtupV2nob+oaffanbf2g9xbxqUIlMhxz6isKwi0/w7rEN5cSJfoYxkE5A/2hV7V7y4u9JjhhuEMcA2lFGCw71gyWdooWKR2l82Lcp3f6s/3adGN4OMnp5Ck1e6Ptz9iW/OpfCuS5IkAa8m2huw3cV6t4w/4+LX/PevJP2G/wDkkKjGAtzIBj/er1vxh/x8Wv8AnvX0dBKNNJbHDP4ma+l/8e6/SrtUdK/491+lXq1ICiiigAooooAQ9DWfL/yEY/xrQPQ1Qk/5CKfQ0AYXxj/5Jb4l/wCwfJ/KvypaP5riTOCJWwfxr9VvjF/yS3xL/wBg+T+VflTcf6yRcgfvn/nUTKiWLeSDyB5anzBzuHXH0q2LxSkbRxYwctnvVK1HlqPLIznqOtWXVhIGkK7ScbRXHJJs2TDzlW5TahfcSTg8VVv7qZpzGvyewq7EFs7d5eDuPA9Ky7pjNIXXg06aTlsKTI1Crk8u2acqgj5eKVSyIV2j61PabWyG2g+1bSdkShseQAtaFkY0yX6gfKfWmwqq/eUEE4q9AFtZlkaNJVHQdRXNUlcZFc3VxxJnGeAKhfzJkLSpn+6faiQ/vGmkbqSVUdqVboNbquQCfzqbWSsWkT+XpsdiZPtTPcFcLEVwB+NZk/zSfN8pwOKXyo3mJY4bPBPamF1UMWO9s4ye1aRVutyZSuOht2ZlOwkjk1NGvzs27aGOFHoaEmMTblkIHcetO3I0u7jn5gPQ0NtsL2LZCoiiGEzBf9YW4ApbiGJ5gvmku4wfRfxqnDJfyKVQMsLHHHQ0rWssgdllC4I3AHtWahZ7gLN5OnEiNg7L0IPU1neW07M+Opz+NWmhj4ZSSgP5U5o3MYkjdAg7A81rF2FqVhajbud8U+3gEjbVAY9s0xpN2OCc9KYPtAY+WNoB5Iq7N7sktbXhPyqEXp170+4t2jsy9wWMjH92ccY71WUyzIEc454q5d/aWtcSTFY04VWNK9mNIyeVzukOPSmKoZxuBCZ5qeP95KFVd3rn1qd4yGVVwcnpV81hDZ4Vjc+XnyiOlLbJ+6wuc+hqZFaRhuyqqcYq/a2YuJGWL7y84H8XsKynU5VdlRjd6FSzh8x95ba46Cn3LLDKVut2SO1aE9ibeFTKjqWPBA5zWVq/2nzwtwu1h0B7is6clUluW48q1KZdMsyZwDTS3KbvWmuGVtnr6U5Vb8q6bEEkpG8bfu0XR+VcetRYbyuOuanA3EKe3NIYP09OBSINp4yQBUsqDyVfjcTgin20zCNo0iQhhyT1FIAAyyD+HbUcgEZIHNOjX51UNTp4tkow2c+tAdCKCUpIp8sMc8HPSrVx57htzDbu6ZxzUMsRjK8jJ5p3+sYcE5NIY+PyPvYy/Q1ICrg7QQRSRRqjYZdppXZ1kKovB70DsOjmcENjgdadM0r8q2ENNhjlUYdSQecDvVxY45YA4JRkPzIfSgZSkkbejsmFUdfWtfw3qT2N/HPIuYGf509BVCcBjszkLTGZ1XkMBjr2rOpTU4uLW407M9y0aO0uY7W4E+LO4YgQoM8iu08F6KokubiOQCUSLuikO3NfPfhXxFdaDcJ8xmThljPIX3Fe9/DjXLHxYJbixkxMSFkSQ/MpPcV8JmuArYZuW8O/+Z62EnCXqdb4ns0uzFbhUtyyAloznmqGl+Fre9O9r6eMDKqvl8MR1q/oumblvrM3bvLHITvkPQ+gqxdLfRz2qRzGFJz5aDOCCvU/jXmU4SUrR/r+kdsjCfw4sEV68snmoXD7McrjtWHqllMtr/aLOwtV6RCt7xZ4l/sPWZNPks2dmX5pAPlY4rC0m6utYe6hdXSARF1R/wClfWZdQrKKqT2PKxVSDbitzkdQkE1600eTHtGB6mpNMjlmuU2r0I/KtUaDcZlmCkInOD/StLRIILe0mupML5SkD/aPtX1Kqx5dDx3Tk3qU7exa+1faTgQ8geta8+6WWO2UYVc7qx9Mutl4l27FN78L7e9dbZ24vL1JYwESTg5rmxVTlau9BRhc5a6tXe68uNTio5rOZCGYYHSvXZvCdvBpQulkjYqPXn8a5C6so7uCYKoV4mOPcVFDMVMqWGtucQ6GF/lUk0qyL96SPzgP4TxXQ6lp4htPM8tssOhFYMdrN5RaQHDH7nc/SvTpYiE1eLOZ03EtWBmvLlYLSFISecbuK3z4f1VrSS4ZoVSLlsOOax9JtpEfzY0YFR1ArTlvLm7sXt42Mf8AfYd683FYiftLU3p1N6UVa7MPWL+NrqNVY4XhsjFXntzNYrNGQVxWJe2Ewv40YFwxwCfTua7DRNJW2h+zztJ5Uh+U1piK0YwTTNqUXJtNHKTW0kd0qsMnrV7UYpRbRFl+/wAiupi0OJY57mRZH2fdJ6YqnqCW4s4o9yvg7iR1GO1efLHxlJJG6oNBeXF1caFb2oUKiqN59R6VU8NLby3c9vKDhlAIHYCreo5k0gPCShPAHbHrUPh8CDUo7nYxULiQkcHiuaD5qckvwNknzI6jSNOtbW8g1Kzc7FUqy+9alzcmR2hdARJyMnArMsw6wPLCCDuH7v0pupfaJJY33YBABHavMk7y1PQjHTRDNYtYbOOKOSYZRt25T69qZFE9zPcbrgQMCAPm+8MdaZc2MdxHvldmVOh9T6Vj/Ybh9Rka6kkRT93HUiknfqPlaN5XgtGNgeM/MkoGefUVV1sLHKHtMtI6gMm3APvTYzG95aRGQCNCI2dv4VrSup7VXuNskZEKg789qnnadxuKsZdrpjTWyXDMbfyjwVOTJ9R2rjfiT4u+y3tto+nQ2w1CTBaSNgdqf4+1VPFfxKWz0vUI9Mlhnn3eWu0569/wrxm51aSP96P3t+58xpzyy+2a9PCYOpUlzVNjkq1YxVkaPijWlupr6ObMt2yqqvngEHmuaWVoU/dg4zgk1agtfODTRlnkc7nUdCfWm6k8ccP2dkCy46Ht9fevdpQUFyo4JtvVlJ72czCNMDB/yaIY0+07p1zH1LURQ7gkcgKyN91v7wqGVJo5njZ2K8cdq1uiLCStIJ5DCSIs8H2qNkRz1xitOO1WaJlV8bRwOxqlHZl2bax25wT2BouFmQAMAQ3K9qWPaCVxjNdBp3hzVdQsBc2lnJJbA7TIF71b/wCED8Tb/wB7psqjaWPynIFYSxVGLtKa+8r2cn0OYtIzHKOc/NTi4MhwO5q3d6beaa+LiMpk/Lkcmo7K2abzNuMLyTW6kpK6IasM+bAPXjioizSEF+AKXzGAGDntQVxjrj3pisRMhkcRp25NOaZJUxGm0jqamdwxUqoQjuO9MUxfdXqP1qkIZL8sRI7imRr8+49AKLiTC7cDBNM3lgR6imAmf3RyKijGGUhucVIUcqoUHB65prKpcbc/L+dKwDJ0LOxJ5wKicEgKTxmrDN8jSbT+NQEKzks4XHSlcC3oFpLcapEVQMiPk/Su/wDEiq13H5Fmpj8sA49cVyfhBp7cO/kORK2xZMfKDXVNqHkaPmYhJlY8tXhY+UnXTSvbT7zqpNKGvUxlsfNMLXLGAx8sAeSe1VtW1Ro9VtxcJiBSAFHf3p15ciDN1cSmbewOc5wKxdVuk1Am4Q8R8D121tRpOck57EOSXqbmrTXl7cm2sH3HaGG09B6VJpN7HBIsob/SY+HjYd6qabqFpZ6ba3VqXS9Rz5hP8SnpS6vZfarmfULSQIykF8/eYY7U/ZxX7t6LuOLfxLcn1PWL6/1ISQ2qJjhmQ5/DFT36X9tbRSrbi3blpSOSwPSq+h+b9sjvrMKlu4EMkb9d/Ut9K3b/AFCG4jWC4Z0OSque/t9Kmc+SSjFbFJXTuchp1xO0ksibpIDyQeDmi4ZluoZZFKNNgBO2P71XNRsLm1uXSxdHO0qyqeme4rO1JLhrW1dpC72+EcnrgV0wcJO66kO6Pu39h7I+Em3qBcyc+vzV614w/wCPi1/z3rx/9hEs3wcV23c3MuN3X71eweMD/pFr/nvXp0VaCRyz3NbSv9Qv0q9VHSf9QPpV6tCQooooAKKKKAEPQ1ny/wDIRT8a0D0NUJP+Qin0NAGJ8Xsf8Kx8R56fYJP5V+Vc0afarlsZxK2Pzr9VPi//AMkw8R/9eEn8q/LBzF5s/mH/AJbN/OsqrsaQEiBhi8wLk5AxUrKIW8y4blhwtJvhOZFwVxkgnGT2qjtkuJTLK/Gcr7VglzFSdhs90zD72UyeKgjkdRyO9LJGC5A6Z/Op44y6qpXbW2kUQtxpV3Jx6VYgXyx0JOKWOPBK7tvvU6fKRuO1Tx9axlK5RPYSx7cyqW9qbdXG9jsJjTOADT0QKyDzNoZhg4p+uwxWpEcbCeU/OWHpWN1zpdS4ptXK0Uqxxup+c44JqreTwGGLywQ4BzTjtEQkflm4+lRTIPKSPua3jFJicnYiDybQXPSmpJ1BBocSRLzgqDkjPWpkj8yIOAFJ6Vo7IgiLyGUf3j0qaJ2EwbkvnFTwxRgFZiB8pINR2cqrKARheufSocroZsQyPFZRSE4G45THSrEsX2nBRfKUD5j61DNJHc26RqVVv4ueo7UPdfaYVtB8nl8MR/FXC77o1uileXEalY1TAU4z61Wj3yMBsKpmthdL3wNPtICHI4qXT4YY2aWZAUXB5q/bRUXy6kcrb1MWOykE+4ZK9/amXjLFJ5cb5XO4n1revG/0i5ezl2xTEIqkdCRjFQ2um2cN3Ha6kpQYwxPrTjXXxS+4OXoY9m0bybnYjbyKfM/2g+XK+SOQBXStZ6TJGVtYQoGQzscZHasCGyjfzNsgBzhQTinCvGd3sDjYrxqiSIy5yegHrVqRlQgPHsY8jNakemx20tu6MokVAzKDnJpLm1WWUteLvmznavUjtwKh4iLY+VkGhxxX19BHKQqFtrfj3rqQ+i29/Np8EgDQE7WA5JHvWLZ6dHDeAm3MfH7rJIJHerKxwafLI20kyDLMBnFcVdxqT0b22OinPkjsYt7rDG6WdJA8gmKupGVAB4wKtfERWmvbbUFCkTR8hBgCql5p4tNQSa5jXyJcsoz196v+HHt7oTtdLvs4gfL3Hp7V0y5IONWC2X59CG5SvzHKAkIuOeal3jb0rTstGuNUurn+z4dqmQlN/AUVb8T+H7iwMSwW4aNUBklU5BOOa6XiKfOoN6sz5Xa5hJgcVMGRmDdOMGqgDZY4OR0qZM+WGJ+bOa1asSmSzfN80akqvU0yI4+56HNSxzXCW0kKMCj/AHhjrSWSnccAAFTRcYkEe592egzT2VWfLseKnijQAcn7vJHrUbR7pSFUsMcZpMZKyCZF8pckcVZS3WKWMbflUZY+lU7cvlSATjsK1IvtkURyoCTdPUiok+zLiNNqtzc+XbuHc/w0w2M0UyxOux92OeRWtbLZ21i09wgWZR8i56mo9OO6KSecgyA4AJ6+9Y+2aTdtDTkRnaj/AK5YVypQ4ZsVq6foscsnlRzbiy7nY1p3GqaZOtsps0E0Cjd6SEdzWLd6jJNeyXFurQxkbdoHAx6VHPVqe6lb8SuWMdW7j72xgtLPg75mbJx6CqOUYB8gKvYjINT2c7w3JuGQypg8Nxip90d5C+1QjD51XtiuhNpWZm0rlARtMGkaZFkH3V29RV3Tb2+sZ/O025lt5lYEiNtufrikjsju3tJ+7UZZlGfwpgt5JpcWuVZgSd3AwKJJS0YLR3PdPCnxR09206C5jZJWRYrklud3dq72TxJ9tWS3hsWeNBuiuAwIr5ISGWKUnJwP4s44ru/h/wDEC60Czewubc3loTkbiQV5/WvJq5VQ3itTphiZrS57FfB9bRmltnzD91iOWq9o2oTzm3dtJEMVswjlO0ZkA7VY8GfEjwX4ggtrS4nbTZEX5z5WQx/GvT9G8P2UixXUMokt2fzoWC8Edq6qdCCjy2Oebk3zXON8YsL6CJUs1sVKjZ8uN1ctf6X5kcMiqPKjBJUfxGvYPGWhza/Gog2KI14JwCcVx3hjwbLd3EjzT4WNsPg5Bpxpypt8oSfNuc1onh+OaGe6uVjVXjLRLt+6a2/CLZkRTbq6IxG7bxxXSf2SbUXVvayRsCCqBmAwam8O+HWt9Pltjco/mndjjg9TXJWjVr3i0JRSdyjqupKsT2LLtkl7DtXP2mmsJJDLKoXGF4rtm0NbydLqGRN6ghsmqOuaSliVZpldp/kKk4GfrXkSwuMoptLodD9nJ6nP69HFvsCyKQud429RiuY1Kzge/a6LD7OjBQQMbs+lenW+hyXEO66ngYxJlMODjI4rjtY0G8ezMMk1u7bvlPmAYr0KcquHhFJPVGEoqTZEII0tJvJtCHMOYxn71Sab4Qv2tluJYCryc+WDXU2vh1m0izmeRGeOERnLYFdRa28ccUQLDcFA4Oe1bU8I29WyeWKPKb/wbfza1F5ShERSrA9ia6S6sIorezsZI1EluQS397FdFdadIbgywvtLsN3PWqmsaWbiaPFwiFB/eH3vWu1QSVilpsVbnSftWkPZ2hX7SPmYeoNcjf8Ag+7iultVA/eclj2r0TR7XyJGmaVZDgDg5pup6YLiZZY5fKA55Nc08JCUudaMtVGec3mkTwrHaRw71Q4fmn2ekyJZXCRRhgccZ6HNdsdDjdy8sqliOW3daZpugW8UEu5lfLH+OlRw/srlOdzmYrW9twJWA81hh17YqG7kaTYCuFVtufetzUdNkknxHeRoo4ClhwKyfsD7zG13CyK+PvjiuLHUbWcUdOHqPqyu0e9CLdgvl8qW5BJ61nX7SpCjMv77BjUHuT3q7ZWdxKSBOhiVzwrA55rk/Gniq20nV5xLaztFAM4KHaTj1rjp0ql9jplUVjaWWCG0+x3AEYi+e4kPf1xXkXjfx7Ld6ze2umXEcVjLGIQQvOVrI8V/EbW9cumFjILG1K4Crg7j65rizGqzpNK7TBmJkyMAmvZwmAafNU+44K1e+kSa7uYzpCWiR7ZkJLy/3znrVK3t5lhkZV3eYvU1duo5ZbgrhSVHOTgAVteFfDk+ruFgvEgfO1QSORXqOcaUeZvQ5eVzZzsX7lgbeUrJgZBqtNF5108ly26RTliOldMPC00mux6a1/H5kjsrOSBtxWtpvgH7TrMlkdQQvH85IIyVHUYrKeLpQi22NUpS0sc9c+Hb6GytNQdcx3LBIfbNac3w710W63G0GNxn3r16503SxoVnAtsTHbqAd2R8wqRL21khS2FsQBgDk14NTOatk6aOtYWN9TyGz+G+uT28cgYJG56+lamufDI6Taxn7YJEkQFmHGHr2WGxt1kSWMCK2Vc+SDmuW8X7764EKO6xhdyhRnj39K41nOJq1Em7I0lhKcYbamN4AuLXw3pS+e/2m3UnYg6Fj1zXW6TJ9qtZpkvDLM/QHP5VwOnrJpcxiuP9IjySiDkZNeg+Fry3h09bj7DuAGDG+V2Z/nXDmKvJ1O/UmknsfP3jl5Drl1ZyFvNScnB/h9qwhHLCh8t8FvvV3HxmMMnjZJoIBDugB9ic9aw4NKheKVpGyyqGJ9M19tg6yeHhK26OCpF87MVLdUTc38H61Bdyq7DYMAVrX+n7ZAIZjJGylhxjpWIQfmPYdK7FK5m0MLN979KbGcK5xzTuSgI5PpUiqGHv6VomTYrMN0YJ64pU4FSbT8/YKM/j6VYvLJ7VljkbllDfnSclewcrKtwixqrRzZz2qJkIQSZxg5NWoreS4uRFGFLdsnAFN1GzktZ1Wbazn0PAo5kFmZ8hcgqW+Vqns7Sa6u/IhXdkYzjOK3fCGh/8JFqU9rJcFEt0DEhc9a7PwVodt4ZmOrX+LqOWJ0CY4BPANefi8xhRUox1munc3pYdzafQseE/C4h0We3uZdt15HmQrjj/AHqxPG9vC0KPaRl0KiMnPVx1/Wuv0zxMJreXS4rZFMhK7wclVrBvtFa01LzJ5vPg6qnua+co16qrudZ2e6R21IRcEonBXelarHZJDcR7YgpOT3rKEJisXIYA7untXpHi+zll0/8A0i4wiOoVcYIFeeX7xpHJap86+Ydre1fRYHESrQ+fQ4KsOWRUuJfJVNqsGHPJ4NdPomtwvbxTXkShVQhiOMntXJSIXiVnlJYHAXFbX2eFdKKPCUkHGB1Oa6sRCDilIzpylF6HWW+owXNpPczWoMIj2xtDhQvuR3NZ10zrI1zC6m2RRsVxk7jxXJWN9e2Miw/aGjhLYKkV1EUyXLtbRyC5CqGEh+U59MVxzwzou+6/Q3jUU9xVa6s420uQ7rtx5jN3wPequlXNxZ3TLIkdzHcD5sgfKTWqhhvk3NkyowRn7gGo7LQYH1aRHuCsaDeq/wB41LqU+V8wWd9D7Q/YdYn4TFdykC6lwAOnzV614x/19p/nvXlf7FNnPafCsiZVGbmTbg543V6n4y/19p/nvXsYdp000clT4ma+k/8AHuPpV+qGkf6gfSr9bEBRRRQAUUUUAIehqhJ/yEU+hq+ehrPl/wCQin0NAGJ8Yf8Akl3iP/rwk/lX5S3ALTTg5/1zcj61+rXxhz/wq7xJjr/Z8n8q/K6RCWucjrK3T61nN2KiWLCQWbFjaw3MffzRmq95dG7dlS3iiXPAjHFRvdNMTDCmEPWpbeRIVaNV+fG3msdVuUVkiLOMjG2rLSK0gyMYpYV8wBV+aRj2pZIHi3eYvzDqPQ1MpJjSEdvMJRU/Gpo7dcx+czleaZZzRLGzSSLvHBXHOK04RFPZ5jJ47msakuRlWM+Z42XMe91H6VVkkMY3Almxt59KumFszQ243BOr9vyqjcKEhGWBLH0rWFthXZVWRmBGep6+lXTbzSqZhGWVMDIFV4IhgDoM85rbikW3tREsgQOPmDc5+lOpNJ2QkjOls45YVKbg2fmB9KakDK2WOF6CtnQdPuL26ESxl4y+0gHkfjW1ffYbOCWF7Nti/KXx9wiuWeL5Jci1ZpGndXONa1mZ0SQE4Bx71btNKkkRzt5x8w9BU9u13dSF1gLDONw449qWbNrvJldFPymPJLMPrVyqS+FPUXL5CGC1iBjkZfNwMn2qzYW1q11HNNIyQBTyO5pNItkkCzL8r56yDdkelXNU0e6tZi7xM9rIwA2nGDXPKoubk5tSlF7onn1OCFVAYNEBtwe/1rn5byZneOOFnMrcIB2zW3H4YlusS28wcR/6xf7tLdWa+bFbyxFdh5uEO3aKyozowfuu45KT3JFsQio00JMkKGQhRxuHIqSVP+EjFtduiRtGAz56E+9aFxHHOqQQ3wwy7WkwenerHhm/h8Pu9vdpFdWHTzQuOK45VpKLnFe+tjVRV7PYzbjw8NTia+hncEjy4oYT8rFetV5vC6xwLPdvtdlICJ/CfU11w8YeG2mS1tdPkiYsSpV8A/StXxFrdvZ6fBqUekm3vHYeakq71C9zj6VyfXsZCUYODSe239fM39jSabvsecWuhz29h50lwj7H+VlPOPSl1TTrhr6C6ScQXSqNmDjj1Ndb4gudOuLKC5VlieZwVKLhdh77RWWvhDVZkNxJKziUZgb2HP8AKuunjZfHVfK9d/yJ+rtu0VctX2myX2k2upzTlY7eNo/PB++T71l3UP2DToLiTEkG4Fs/xitv/hGm1Tw6mojUn8ogs9uhIVVXrx0rA07SrKVpVMt1cWQ5jBkPArKjUjyv3tnqrfhcuUHfbddzn/GExke3ImRl6qFPKg9qs+DdLbVoJLPzPIVHXO44Jqb4g6fYWYtntVaOVxgKxzgY61U8Gm//ALW/0GRRLsPDcgjua9RS58HzU3bs35HLb97ZnUXEQ0/URZLMYwy+SuTwR/eq03iLTrOyFhLH9oUEiQEZA9xWZc6CmoI122pmWbdhyCQI/asebT45pEsGjk8uFtzXAP389q4Y0KNVLnle2/Q1fPC9kZF/JFJcPNar+4bPNV4zgEsuRtwK6vxPBBp0A0+1hWRQu6RlH3TVbwToja8Jkj4YZ2+9emsTCNH2stIrv+plKk3Pl6mTHpkzaab1mKx5qvAGV9m0hl6D1rvdesli0PS477bsFw6ExDaDt7Gl1/TI9TMS6Ukf2hmUthcYxXPTzFNrn2bevRWLnQa28jjYAyvieJotw9O1FvHI0gdt4tg2C4rofF1jJa6nZWZxPcmMb1UYGfSrmqaFb2PhAXDXQVpJPnQg/LzWksbTtBp/Ft/mJUpJu/Qn0/SIVliiW2ZcjKyOOCO9X38JzPJPHbTefPMpEKg5CGtDQ7RZltm+2hyUyPT6Vs2M1rBqpmeb7NLCMCM9WavnMRjK0ZtQlqdMIRe5543gnXDcx212376QkJu6ZHWobvQ5LLTZpL53jeORUjYfdbNen3muXTRxSSwDa0hEIx8wPc5rZuPDUN7pKmaIS2zsHhj6tIfUHtg1tSzbFSa9pHTyLlh4X908gh0uO3tYvtUMzyXACp5Y7HvV3UfBfiDTvDa6jcQReUGJRADvUHoTXsOmCxm08W8Okb57OT5nYD5SO1dDqFxp8+lQ2uoWrCafKmDdyQOmK0pZlVcrWs99eqXYp4eNlqfNWk+HtX1ZTFZR+eSNz4GQMV3nhv4Oa9eaQ959otopnT5YXYhiPTHrXcaqNH8MaPNNpVs8V5JIqgZyOfauu8KWutaha2f2yzlWORA3npIAFb0xXfDGValTl2MHRjGNzzLwB8FNT1KK6fVLkWiIdojBx0PWsb4k/D658FXKR+aLtJkJj2nJx619UQad5F0slvKREEAdW53GotZ0TTNXtvKvrdZTtKqxHKg+ldalLcz0Z8RW2kzzwvcb9yR/fDdPxqpPDJbuH5x1wOh+lfVWv/Bnw/fRKun3EtnKo+YFiVf6gV514i+EOv6NG9wsAu7aHLCQDhQfUd6tVLbi5b7HjUEs0W6WR9voPSvVvCHxX8T6Do9tbRX8M9uMbUdidorzvVrE2sy7UMh3ZcEY6GmXVtuhe6R1EmMiIDGFqrJ6oVrbn1f4O+M+galZQrrE62110LocJXoeiyWLWX2rTgWtpuQR0NfA1vcvDCW8vC8YY9M13WgfFLxVplhFbWN+irGMLG65wKHcnlvsfYEllZs2WjG7du4p8Edvb/6pefSvFPCPxw0v+y4YtajaS6yPNmQ4UfhXZ2HxQ8E3bqn9prGDyhOeT3FReKewcrO5t1hjceUoVTnP1qDU9PttSVUuOkZ3DHQ1U0rV9N1SLzdPvoroHnanBWr3zDDbvl/i47UOzVmLlsCWdnHCYVhVQRhgOpFZl5oOm3D+YEAbt9a1R1Ocn+tG3KqzEL7UpRjK10FmRwwW6WcdrtZ1TqD0zU6/KPlVQBTEIBJzgZpWbk5IDfoRVLTYEgYqTltxI5xULxWkxDtCpbPOR3qTBIG04HYHrSErliByvWhjCBIYs+VFGg9BSOwdMuN3PQ0hxgcgZ9TjNY+u+JND0WSOLV9SitGIO1CMlvfildBY1mWHndEmMcCmrHGFZVhUA1yF58SPBtvGJG1iOU9kUHk1z+vfF/wjCQsN07NtOQGPXHFK47Ho8+m28kZ22Klv7zCuV8Q6x4U8P27vqGlyBo/vsqjBNfPt/wDE7xa99cPa6ofK3YVeeh6VyOra5rmqxzfbNQkkLSHeCxIpeyUt0NOx1Xj/AOKNxcaux8Kq1lZg8qeCTXFXmu+ItSRn1LVpp1l58stlcehqvZ2cMm9ZGxgZU+prS0fw9qGozxx2Ns8sr8HHIH4VrGnTp7ITlJmQILkQLH9l8uJuVdx936UWkW6c27uNv8KnqTXs2j/CbxTdWqi9txBtXCl8EflXY+Cfhg2jo39p2lvdyZyjlBxSnXstNRqmn1PL/BXw5uWvIb/WZ4TbYy0RPLiu9tdL0G3uW+w6TCP3mEZV5SunvtOvIriSMwpkdQAPl9MVhzrcW8DxqFLu2CVHQ183i8ZVqaT0PSpUYpe7qYr6FZpcPcvpli0+4lSAdx+tPu9Jhhso9RsbaBb2UEO6/erQsoLt7S4kkGJGwEz7VVW3vluDucKByV7YrjlXlJrX+uxqoJdCjeLfRpEHmaSJYw0ik8bqrPb3U8kklrMY22qdrHjA64robeH7VbypGQzK5cg91qLU4YoI0e4kWB3G1E7ms419bJaidLqXINbsJtHea1VSUwj5659qyY9QtdQ1GIwRvbrDGFnLDAkx1rJ1PSLizWG3tNySt8zIT94Vy97BrVxrQSxjkCRnMoDdPr60qeHpzbtK3qZ1JzXQ6TxQLVdP8y38qGSWQiJk7YNbXhi9XUrP7G4b7VHGWcyfxY9K5orF/wAI4La8+a5kkbyz6EHJrDgTVPtD31u0yRkYXDYOKboKrScG9upm+ZSvYyPjRA8XiG3aaTCtahkGegzWGbloZvM3ARCJd4P8XFdB458OaxPpY1m8l3okfyo3J21ymrbd7KEMZECHBOQeK+qy5xeHhTi720+ZwVk1NtqxXkuJxIJgf3ciMFUdqoOrRjy26kZq3Y/vnjTeD8hO3HQ0mqx7ry3G0rujAbnvXoKVnYxabRThCswXp15oO0RsR1z1q5Z28c2qw20QLBs49ziql7DLb3M0UhCyRnayY7mtFNN2QrOwtjE08kkQ2EkcfX1rqV0r+072GMlC0EY3/wC1xWD4chMutWcJQgu4B57eteoanpEmmTDU47dmto1AkdTgDPHNeXmOLVKooJ6tO39eZ1Yek5Rb6HlGp2j2tyMHCOCyleoArT1Hw/cLoNjrCyiWK4lEY55HGa7GfwxLqGpafMkkXkFSVXH3lzzVnxnZPHBHo2nwlBgOqnkA+ormebKUqcKb16+hSwrSk5bFnwjpdrpbNJBCgl8kNKyD7wx0NcVq2s3KmRS7LBMS0Mf9wDqDXounQzeG7GRNUGZpYFEQPckVy6WTWep2N1qWnkwxxSCUkZXcTxXm4atH2kqk/e7a777GtSL5VFaGdotlcXFqt1ZOIpETzHD8Fh6VWvTrUlxLfxyswtwCYieFrp/Ej3KW1tcaVAu2XATavX/ZrN1K/ujpEdrZ2ZGqS5E+ehHbitqdaU2pWTv36LzIcFFNHO6br/mXEsmrxm5in4VQM47Vh+JPsUJMcMe3c29fYVt2Ok3Vqsep3Wz7IrbZF2/dYngV0lzpmg32lSSCPMrj9wfR/Su94ilQqKUU7baGSpynE8m8uSTy4lADk5UmulhaL7CZLuVY7lR1Y8E1au7XT7G7B8l1VVx8xz83eq+mw2st263vEbxOY9x/i7V3TrKsk7OxzqLi7HMamnmXCncJGfk46VPoEVwuoptdlRjtJHX6VZXTbyQTNaxA+V9/2rTVxbssMiLEjIDvx0NdNSraHItSVE1raxvoYb7SbiA2tyPmhcjDYx3qlpEyzPBFcXLJeQS7XJPUCn6NfXeoTyLfPI/GxJd3LE9DmoNRsrhNZt1src/aIVGSeRIfWuH4m4Seu5s9k0fef7IMLx/CeF36tcy/TGa9B8Zf6+0/z3rgP2RZFb4WQIhJ2yuWz2bPIrv/ABn/AK+0/wA969LAX+rxuc1f+IzW0j/UD6VoVn6P/qB9K0K7DIKKKKACiiigBD0NUJP+Qin0NXz0NUJP+Qin0NAGF8YePhd4kx1/s+T+VflU7TG4nGGwZW7e9fqr8YePhf4kI/6B8n8q/LEs6zTNvxiVv51lUZUUQ29vJ8uMg9TxUczfvjg5cDNTI0o3lZMdqqK/l7go3OW5J9KzjdtlI1dCWNo28xX8zPBUZrTv9LaO2kuJJ2WPHVlwSaZ4Gu7O1EzXRbzRygFdBqFxY6zYgbpFJB8wdge2K83EVpwraLTudMIxcTgtLwjvI2DjqT3FdTpWoWKWyQNGW3EnaVwPzpnhvSbX7TPuiNxFDnLEZA+tbdxpsF/p6X1pbFIomKuqj5fTNLFYmlKXLK5MaT6GFA9q107NEwZshdoyM9qoXljdPI7CF32DJIXgfWvSfA/hlNQ1F7O48uJLaJnkc9N+MqPxpbq50mxW5tbh3iklYpOgxgr3Irh/tFQquFNczNo4e8btnlPkxwc3Fvl2xs54NXre1kvrlHnbZH0IHatTxhLZPawxWYUlCdrr1x2zWz8LTpE17G+sGERpE3mh+rHtXfWxclhnW5X+plGknPlTNPQtK0uwsPtVvJ587fuixOFU+5qjq3iSSRm0zy4TM/yvjBEijtmtO81rStPt9S0zS9P+2W10zMgRc+Xn+KvPLSO8n19Gs7fzJ1yETHC/WvLwtD2zlUq+qv8A1ob1anJaMTc1FrabUILPSjs3D50PA961rSx02GMmJVu5YTiRWODH9PWsmx0+8hvnZoVe7g++VHygn1q5Y6RqM12b6SeC2Uty0JIGfetarjZLnsl+LJgne9ihdWk0cR1G2nUweYcHgHOemKS7vr3UsfaGZpI2B2AcYFdZp+laXodtLdajdwaiznK2kTblBz1IrRuL7w7JYyO1iLS5KnhVwc9s1zyxqUtIOSXX+tS1T01kl5HnkN/qFrdvcQsyws3K45x9K0Irqa61ZFuoD5bqD7MKswRLDGNQeMXEW7a64zx6VfF9pE8a7hJG8eSSmMKD0xW1WqnqoeV0RGL7lLUdQs9Q2wWNi1uI1Klhmufvl1B7ZLGRw0e792a7zTE0iLT932qF1U4lIPzc965G90x572a4stQjktzMfJ+bkDtSwlaF3G1ktr3/ADHODtfqNks47PTIY101n1CBhIz88gngCvWtO1ZL/QY77UbeOz8+Ehg/3lAGM4NeXrHr/wBm8mS5/eKfkYnk+gpupReKJIIZr4Tyt5bK0TfeUemKyxeHWJ5VKaum9b6/I1pTdK7SZrSR3GoayLnw9GHt7Nf3ryfL5ig/eANdF4o8RQ2NnCthcCa+WPMkQ6EEdK5fwdJJeaBeWMd4bKaIEuScN5f9wVX0rT1triWGFftl9LgxynnjqR+VZ1KEJVLVPsaW7+bf+RdOpJL3X8R3PgHxBaQ+Gk8+zYPMTGbfBIfceQT2qTxDooDBbKGGyBTd5EL+Zhf7v1rO1Forixa603dZtAm0huNxPeuS0a48RLci7ga4mxLtdxzt/wBr6Vx08N7Wcq1N8vdP8F2NZz5UoSVzD8cW10dYWCaRpY0GQzDGPY1m6PcNYalBPsd9wIIIwB7Vd8Q3k91rd08s3mRHaC4PGc816ToGgWepaPA32aENJgqWHzYHUivfrYtYTDwVVaNW0OOnR9tUfI7HMpZavdxyfZ7YW9vI25I93MhrX0u9sodPjgvLBYJCxRkc4PHfmtB7iKDV0t7i/WF7dvLg3NgFR0x71Z8V2Njd2dpJdMq3zuw+b07E/WvHniFNxhNWT10v/TOtQtdp6nH+M5IpPIi0zYNzAPDnIbnuaseBrK80zW7i1aSG1SeItGY3DBST0+tdBp2jaamnT2ktiWu/LZYpwv8AERwc1xmlQTaPqws7yQXF6flVUORu9frXVTqRq0J0Y9O/Xrf5eZlKLjJTf/DGv9strLUxb6wJJ4PMby029G9fxre0m4hivHlXTZJ5pyMOylfJX29azWtHSVpNSVZrhcFIxyeelbujHW97XFwF2qu2ZW+9GD0J/CuHEyjy3j276P0/UqDal/wCK18Mtrmtu9xJKpVsRTBMlh6VS8UQyW6i21xFura2f9yVPJ9iBXc6frEdg1rd7z9iBEfmL03/AN41meINO/tW2m09YWS5uXLwzY5IJzkVw0sVU9qvafCvw/y8zpdKDg+V6mNZTaR9nX+y4WWVXUCI5yKl1KyVPE8EzIZx5Qlc9PLbNGkeHTpeyaa7BurZwJpWPUev5VPrFhHqWvrcaTrim2ZczLG/LHv+FbJw9o3GWlnq/wAv8jOz5bNamkZ7UW1xcXNk4kwBHIwIH4VBpHiM2d7Mbdp7owDbbCRCoAI5/WrmlzXU1rNBeob2ztMHcBlBnt9a6DSdFW+iklijiTzhujjPVAO4rSnam9INvyZbjfqEWu3P9kyTtZpFdTx5ZEOdxPc+9C6TrGoWsTWkbTavHiTzDwoQ9AOx4qHRo4hfXCTTpLDboUbYcvuHf6VreF/F1xpunx3kgC2ondI5T3wcYrow9P2tRTqaKzJqT5Y2jqdlp2k2FzLDHqNnbRXsqbnVpPuEVJZ20+nXkaxs6WjXWGRPmH19qx5tPk8R66urabcu08WN8efkAPWuw0Br63aVri3V7fGwFB0Ne3CEGtDhc5XOjcRrtY44GRzx+NMV4Gx+/iDH+HcKxtZ1u3sbWXdbyNGqgscdKwdAtLjV7uDXIQ8VmQfLRuBitXK0lHuZ9LnbsyYb5lyOtMDxkbPlYkdzkGqErDcSqgZ4NMBVe3HtWnKTznI+OPhV4e8SzC4hIsbgnLlBkNXnPjL4L6hpkUdzpc/2uPO0qOoH0r3YyDqKkjuNmduQSOtTyWK9p3Pj7XfB+s6Xcss2n3HlgA7kjJ61iT6fcae2/cST1UjkV9tvJFPmOWBX3DGSK8z1z4P6Zq95c3jX8sDzNkopAUfSri2O6Z81KtxDnEm6KT70eKfbES52Ftycqucba94l+AyqUa31YNj+89ch4z+GC+Gl86bV4PmP7xA/OO1KTQ46vQ57wn421Hw/rCX1gHjjxgoWOGNdnN8ZvF0hE0UyqjS/6lcHH/1q80ls4EuWiN1lcc7jxn2qtbxSrJKltK2c7Sw7/Sp5EUn3PbLf4+X3kCB7CMTr/Fv6nvWpF8dv3u2bS4Xxj5llzXz/AA2rLLtkiYvz8uOWpot/JOeVLcIB2NHJ5i5vI+uV+JXhtvDraq19GLhYt4t8jOfSsbW/jHotja2s8UC3QmHzAN9w49q+WpxJEphePEwb7/arMyWxsYlsJ5xODmUSH5D9KORhdH0IfjjCYZWTS4yyjKnzDzWLqnx6v5LdVsbKKNiuWO/pXiAt7lrgeXIUDDgZ60pswhZ5GASMZdP+eh9Kaj5hfyPQ9a+K/irW5FaO4Fr5I42kHNcrrniK51OcXV8WmmIORuPPvWNHGEQskoUNyOentUsUXlx7mwWPRqpQQrh9oga2kZWYXH95uNo9AO9VWhE0KKsLB853H+OtnS9Lh1KaFp54olaQRtuOCB/er1vS/gvb3trHcjWpGQjKAOMUOUYhZs8Qisru4nhSOKWSRRyqJncPwrZtPCWr30uLfS7jJODlCK+hfCnwysdA1O31Bb55XiUrtyCOa7xVVGZoYUi9wOtZym3sUkkfP3gr4TzaldK2sK9tboPu7eTXrnhPwfovhhzJpcIMpGPMYcj8DXTEu33mzTSvtUNsCPPOWYse/aheynOTT8Un6VDAytX063k33YVt7DbgZOaonw3ZtZK3llZetdHn0pCxwe/FZToQn8SLjOUdmef+ItLe3uLaOON9oJJwOvFZs2nqYZpnikDqPlyD81d7r0MhmhujMR5fRF71naorXHlzE7CrBAnbnvXnSwNNSbR1Ku7HBaOjQs8627h2XaAQelP1jR7TULyG+vt7TQYKIucV1N3pD2Yunmu2YohmIQ/yrK8wWN1K7bXiESsXb/argr4WUfh3ubQqrrsYd+kV7qSXF0xRo12cdgaI7WKzuDJBhreQbZJe+PpVnU9ORdPa+80ncwLKTyartbTy2GFkVYyu4jP8NeTKNSHus6otPoYOqRv9oiGn26vCrsWfPJz7Vd0+yjW0d5cp5LjapXgVPpQt7K8X7U5x/CE6HPrWrrItktVEsoAlO0BTyc051LKMY6+ZEUtWzHm09PEVtd2lxIYkmjMO4DPy+teYeJPCDwa5qVlGkk0NvbR+TKRjccc4r0+PVF0d/wCyViD3ExxGzD7g961rXSS2llp5jc3cm4E9fLB9K3w2OqYO9tnt+GplVoxqq3U+e9M0Ge60BtShRvMgVvMYDgD3qPV9KX/hE7bXd77/ADBEPl4IxmvXYvDlx4T8I63pBnWc3KsyHOc8H/GuX1WzK/Bezklh5guACrDgnFe/Rzd1Kl4v3XNJejRxTwyjHXt+p5nocmzV7WRso+75cD1qx4msbweI7yIxM8z4c8cnA9K73xV4X+y6HoepQWsSu5ViYx1zisbxLdTWvxVM7EHbGIyG7AgV30swVaop019mX4Nf5mM8O6cbS7r8TE8H6XPdalbXEgcQJKElcDlT6V6J4y8Q3mneEW0+BVkW6bZtzkkA9ab4Qhn02x1I3McGye4aWE92B6YrS8V6Ro8GiDWpJmDgAqhPAPevFxeNjWxceeN0nZW7nZRoShRfK/Up6VbBtIsru4VgbeMrCSSM5qfxJcXEc1rcQxAS/Zx9Ki07W7J44YNSEi2My7bZl/hboN341DrmrfZNWsdCuIw4Yhop/wC8fTPpXEqdWVbWPd/Lr93U1coqnoze0zy/Feltf6rmO5shiMAfhVy6skk0i2sTfx4dSpYAE9ehrlvCfiGz0eC9h1Lzd3mEAH7oya4/xmusWOqzXtjeT/YZjvidD8o9qdPASqV3TUuVfZvt6IideMYKTV+56hp5tktINOysYtrrb65wPvVSl02zMcuofduY2fygozvrk/BcmrXTQOdsokYF2bqa29QW/wBO1uOSa4/cgHyIAf4iMHIrOeHdKq4qeu/r3XzCNbnjdozrMWMfhLUWmZHZbhcxM2GJ9cVl+GA0Nx/aG3elvL9oSA/xe1W4PCGoQ3ryXsiSyyqWmOeI27fpWPb6idN1+JTyYpNhz0f6V6tOMZKcacua+pzzbi48yt0I/G1k7a3drH80EyJKDjhGbkj8K54W9uss0NwxZomEcLDvmun8RX5nsReSg2jwykiPoswJ6D1rNtILQ65H9ot5w80RKxEcFuxFelhpuNFKXT9LfoctSK57o523urqz1RrJR+8nPknnjHrU+qQyIw0uVvMmg+dWH+1Vu90+V7+UzRmOWE53qOR7mk03RZ7zxALC4vcTum5ZYzwRjPJrvjUg1zJ20MnB7C29xLa2qwALtUhcjkkmtyNribTF/eqJom3RvxuJ/u1w95Hc2N0+yV3CvhsnjPrWjpGrzMZI1TewbIY9UPrU1cO/iWo4y6M+9v2QG3fDVWK7ZDI29ffPWvRvGn+vtP8APevL/wBie7mvfhKs9wsayfaJFO3qcHqa9Q8af6+0/wA969PCRcaMYvojmqu82zX0f/UD6VoVnaP/AKgfStGugzCiiigAooooAQ9DWfL/AMhFPoa0D0NUJM/2kmPQ0AYXxh5+F3iT/sHyfyr8qjzczBzwJm/nX6r/ABcB/wCFZeI8LuP2CTj8K/MzSNAFzc3dzclY0SUkAnrzXNia0KUbyZrSg5OyOekZCy9VU1UkXbIy9FPNdf4hgsbzUf8AiXIHSPGcVjXMa/aGhSIMz8D2rCjiFJJ23LnT5WR6DbTXAdoApKdj6Vpam62uniBQwlb/AFpU4we1ZCRyWE4K9G4YA1rX0PmaQlwJFkAONueV/wAamq71E29Bx203NLwRJcR6XqMbsI0kgKxlhksfrW9HJb23hhoI5X89wBOobAA7EVz5luYNFijt5GdJVAfCdDWheTN/YNvpqwqGJ3NKpzu/GvKxEHUnzd3+RvTdlZCaTqd9pbulrdlZcg5k+YN9a0NQ03VLuze9uIUZ7vlZQAQCe2K5uNYyZNxWVFGNrttINaOm+LjpFqFVjc3CDZFG33Yx/ez3p1aNRvmpK8gjJPST0MLW7G60yRbe4ZDJjO0D7o9TVvwwLeRzctIIo42AZHHLr3xWNr+qDUb+S8IZZJMbyOeabc6g81pBbyt9xT90YxXqeynOklLf+rmPMlJ2Oi1MPLLdTeG9wtWJErluU9Vqz4d0q5HkiNpI0kJ3y87j9DWFperQ2+ntDFbgM3LPu+8a6rRPHmoQ6cLBrOGTb9yXIyv4V5+Ip4iEOWnG689/+CawlTbTk7HWeBYbPQNS1G512KSVODHGzcgY53etc/411iC4uGbR4SlpJ82AcY9qzta1K71S6E19cKcDdvB9O2KxrtPNhN2Z2I/gVRnj1rjoYK9b21R6u3oXOteHItgzdTktEzJGMb88kVoTXBuNHlt7qUNcr/q3UYJFXvDcqzWhuvl+1KNuxuAV/wD1VR1+Sws7i3l0+TzQhwykYPJ5rp5+eryW1Rly2V0LYyCLQ00rdIs0p8yR2PRelafhnwvcW969rc3SKXAdA/O4Hmql+zaysSSx8MgUHG0qta2m26NEl1eEzxpiNV3YI21zVaklBpOze/XU2jG7uaGoaIukXlxdytFEs0ZURsMggjGcVgWWj6pBPatCseA4khGBiRfXFb3jZ7XxNp/nLcG0lsxtjjXnzPrWD4UuUsr5dQ8QEypFD5cILYx6LiuehOs6Dk3eXVW+6xpJR50tl3EvLjUxZuUQN5crMh77s8j6CppNU1LUtJRby3mt7iTgzbuHPbHtWZqeqQXuqD7PZYhaTJCuema6vxNdLfxafZxERWkQATyhuIHcn0raa5ORShq9b9vzEvevZlTSLfQhFJFqeqRw3DQ+SwVSCzeuauxyWulXMVtJdRpAoBS42HLZ7etcjrdlI0jWNnO80Rl3K5XBrUgk11ry1n1NIfJgXZ8rAnbjA4qalDmXNz6PpovS2gKdtLFq81qCPV7qzjuI5LTb6d8dayLbUF0pbmSO/M4uYjtjQkYzUV94ce6v4Ws4o4LVpA0kYlzkZ5BPvV648P2N1rojS08qCJeQGJA9s1rGOHhFK+jWvy/X0HebdzkkmaZ0hulWCKKTzGGOZMnpmvT/AO1ILxLWzs7kWkEacfKd3+7keteYObb+3zHcIRbxSEAd+vFeoeDJrZZZlvbNi0zqkSFflGeMk9qrNUuWM0ttvn+o8LeTcbl+TRoPElp9h1F4rZ4m/cuFw49CWHWqOr6L4ksvs8FuqazFAfldF2sR6Emu40i305tSktJlt4JLZcO/m8bR3B71evIYNYukstFvBbFgQ0x9h7183HG1ITUbXj57K/pqeg6UJK97M457LxbeaPJG6w6fbmMtIGjy6EDgbh61l+E9Kh3olzYSyhjk3Jb5t/rnriu38U+LLTw/4Aa2vPm1dwUhUc+b23fhXlPhvxNrnmQtqI8yJmCMuMEGuzC069WhOSSir9NL/wCZhVlCE0rts7zUL+K0inbVLVBFbAbJAuGb05rnNV8S2U8kSrcOhn+VkXOSegye9atx/aXjDV4LOO3a30MALLuXBYj/AOvXQ3Xg7QbTTmhs9NaW5C4R8H5W7GsYqjQt7RPm7Lp69jXkdS7jovMwNCj327AQyXAtZd0kWflwO+OlXYPFGnf8JbbR3EjrOg+Vdp2qMcD0qbQU1vRHWy1CxW8SYZmVTz5frx3qrqPiHSkul0+4hSK13n94y4fH9314q4U41qkotX00s+5MvcipL8SLUtYMupzafYKLiFjm7m2ZCj/9VLqcXh60tBDpNw0k00eUEakHca7DRNQ0GwcylIIrJyMnIJA9PxqR9U8MQ6iy2TWyxO3mLcZBMY9MVtKhKlFKMXbT5+oouN90c/4f0fVI9LEhlYRdTEO577vWt/w34jM2pzafPbMz2y7I5I/kAUjnPrVjR/HHhe4uDptrcjfAxM8hX5ZgewNbV1beHPEDzrp98mmQpgsMDMpx0Ga6qFOoviXvPXsROcb2Rd0XTLMvLb29ksgnj8yScMBtJ7Vi7dH1K6/4RdtNmt7WJyyzbsqX6npWfBoeq6bfi6jDSWSHKxbzhx6E12fg5rO3sopE3TP5rtIrJymew9cV0UJKo1GUTKpHlXMmaVnpd/Y/2fLo80dvPOpWUMuQRnHT6Vank1CPxCujTybYnXLSKMLupNOvHW/u3W9FxNMP9HAxiNcc/Sq95qG+ILHqKRPD8spcAB3/AN413u1tDnV1uVvHd7fWcbW9nGk6uu1lIyTjpV34ctdyeHoY9TJtLpMgW2fugn2rAhvbW31eOy1Jg8wzIJYzvDBhwKteCrm6k8RNc3k0jrEjfLIm3ePUetZ81qil8iuT3bHoL20RjDN8uBzVGTy1Ddd3pV2zvrW8iLxsFBONsh2k/hU5VcYKjA7eldakYuJiq3yc5B+lRyylfl7fStzamPuCmtHGRzGKfMS4GGsx28ZqUTHAHJHpitRY4h/AKdhOyjFHMHIZiStzhGFR3FvZXqkXumw3JPGXQHH51sgD0FOGB/AKTaY0mjkZvCnheT72iRkjvtHNVH+Hng2fcW0uaPv8j45rtpZSn3Ys1BJcSFNqwc0XHr3OJuvhd4PuI1UW1xGf73m8j8a8u+KPw1XRtatY9AimltpRlizbsN2Fe9m1u3fdjHsTUsdpcBdpWPA9cGiwKTR8u6l4F8Qwzw7tKmSSXAG47gfeuzt/hHP9kid9NmkkkUb3WQAD8K9z8q4PzbUbHGGA4pDDcEbg1O4cz7HiFn8K44dRiW40W+MIcDzPtAwB3NduPhf4LjZj9nml9Mv3rtzBIRyxJNIsOwfNSYanFn4deDGIzpsgx23da0o/CXheKFY10lMD+8Aa6B9ueFpuD6UXEZttoPh+3AeLR7XIOcNEDmr8SomFQKiD7qqMBalAYD5cU1gT97H4Uh3EDMCfmH0xSgs3OT7jNNXdu65pcqCQRg1IxSWoyx/ipu9BSblPapaGh+W9aCxNM3L7UpZfYVDKFLGgM2f503cPWgvuG2lqANs2ksvy993NYnkwSX80mH2H5tpbuOmK2n/eQyKpwcfMT6VgrLHtjSBCEhbaH/vknvUTRaZXv/KkuoxNISXHKjjj3rm76T7THLMI91sr7Co68Guh1WNry4a0VsPnfK5GNq+1Uhp9vYmaYZkBUKgHPPrXPJa2NU7IzruO61G3lGEURDoF4xisi1uGaFYRjk7HOOi10Vza3CIILefynZCzAcjFYF1ZNaTpHxLJOu9WJxgGvBxmGalz8tzsjUVrXI2htYtPuLZmV9x4fHzdex7Vzuq3Kx3UNrdeYVjUtDzyCPWtK9vrWxmWK1Bluud/Hyj8az42fUori6dA88cilieg9hXOoKPTR/mU/e1ubdhpMF1pq3hJklk/ePI3X6D0oj1y9tdYisIUQ7h94jsBVrTb9LiOKBlVLlhgDPGKydUgnkSaeKPzNhwD0IIPOPWuayk3GSuacunus177WlurISNYq6k7DkjOD1NcvdWK+KNKuIFlW2sYLkwFMZBYDrxXPa/fm6lfTtNklgu8gTnHC1r6FFqek2ttp1qxmE0gYB+Mt6mtVhfYw54u0r6en9bGaqObs1dBfatbQ2H2WPdctbAJFFg9V71y/iNv7WlXWXhjhuZZ0UqV5I6V31zcQW9ksj6aryyMykLzkjrzXJiSy+0ma6tCsCSD5Rn5fet8HNU25Rj/AMHuFaDeje50emWseoIkLR+UlqMlj0OO1Z3jp9MgsrjTpI5JjtVlIbjmugee3k05I7IgySLlSnOV9TXFePt2k6CVkkWeRmzvJ+ZeemK58HF1cRFba6K/4mldqNNvyOcm1e2stMgtWj81Yf4T1Ddqz9Y1Jp7mz1SVWEkeNgJyAa1rrSYbrSbTUUjjLTkK67vu54yazbsWMETWAXMkUnD/AMLfjX09F0r3S11v+p5dTmtZstarqNpdaZLMYv3rKNwqo97eTeGl01sNEVLKSO1ZMl4ZMwdATg4rcivdLl8PNp8abL9RkSe3cVUqHsor3b6/d5md+ZuzK/hDxJcaOkUEaGSSNt0Y9/Sug1bUry+8QLNqSCK8iRZNo+7g8jisLws1nGlxdXT5mhiIWJlxnFUdXv7i8b7bbXDCI5XbjlcVM6EKleTjGz7+Y4TcIanoVrrl5qAvbuGEguuXB6bQOTXBznSLiZ9QZpFeBzIsZb79M0nxJq0lgtjHgxsCjHoSDUuutZkW9hBCqSLCDMQe3rUYfBvD1GkrenbzKnV543IZluvEGmTzW9u0sycrHn7gz1rR0GKGK70zUI5vPnSNlLvyqvngYrnLPxBJY6k6wzm3hkTy5MLngDitzwhNFJ4dv47dsXERMnP8WOc104inUp02rWj0+ejuY05KUkbOsxi91CSERi3nnH7+Q8qW7gDsK42S6S11oNBFJ50OUzu69q2dNvRe21vNbu091LJtcnjYcdPp71jyyafcSCGSQQXCyuLhvX0p4WLi3CS2/r7hzktGupL9khu7cR20LPcP8z5ORWNdqtmJbWSFo5DnDKcFT711CS2Np4eEySGPUoXGABncvc1iatYXl3/pys8qSpvZiuME110Kl3boZTj2PtT9gyUTfBhPlO5bqUFs9fmr2Dxp/r7T/PevHv2C4ZIPg2I5QA32qU9e26vYPGv+vtP8969yDVtDilua+jf6gfStGs3Rf9QK0qoQUUUUAFFFFACHoaz5f+QimfQ1oHoaz5cf2im70NAGN8W2K/DPxEw4IsJMflX5ZXGoXcl1cD7Q4HnMAM8Hmv1M+LnHwy8R9SPsEn8q/Lm2tJlvJ7mKMOombdu6LzxXPXcftGkL9BbK5eGR0hwmR8xPepdWvLEtBPaqUkjhCyZ/if1FbOneE7zUIri6vo/ITI2yKePyFYfjHSbXTYYfIcyMeGYNwTXBTqUKtZRi9fI2cJqN3sZQvBJIGk5DHkd66HT4VuLTYItqqNyuB96uUspDDOs2FYKRuBGeK67XNZiuIFXTQkcaLg4GPrW+Kg7xjFEwaa5mGhXUsWomB7hGt25Kk8fQ1r+ItRsLVUmtFMVtjCwdy3c4rkfDjDzpZtjSyNkCMHv61uX3h+7UxvIhw/zfM2QtcdelTjWTm7fqaQcuXRGKYHm8y7kZhADzu689hVGd1RiFDBT0z2q3rc1tHKsUYkDIMOu/IY+uKg0xFuHP2iNmXHy4r0INqPO9jLyKyxMyjcxAHNT2drM2+ZIzIEHz/wD16tapHJCohdAqMBtPcVpaHCsem3LWt/ECw/eo65IOOlTUrWp8yBR1KVvYWl/JBBby+XK+MqxwAfatqy8LanYtJeXEUi2yYGcfeqloj6bcSx296DAEbJmU4Irq9R8Vs3hZ7G1ffGWKK785ANefiatdSUKavfe/+ZtTjF3bZj3lo15qSW6QLDCmPMkA4J7CupttAt0siLgR2uTlCOC49vaqfg3UtPmtF0+9QlEUkP3Zu2TU2q6xHpjgMDdhj8seeYx9TXm151py9jFNNfibQ5UuYlt7PS7e1eJ2USsflIrAv9Nt7rXI5LSIFcEtkcKw6VFfX63SR3fIbecIONv1rpNGkW+YyQwYmRcykDCk9qLVMP77b1BSjPToXrC1tm04G5VDc7tv7rp9PrT9RtLJEhaBjCFzujfgscdqmsxdR5YGF5p02x2uzDBv72a7P+ybRGtJpLUTpsAuDwdpx0H414lbFexlvv8A11OynDnXKeTeZJaz/aIYYJ1cHCtyx9xWDrMV9cSDzIm/eHdGmOQ3+Neu6npNmu9LG0K3Jb9znkbe9Yf9h6la3/nNabo+o3YOZPQelejh8zhfmtr57mNTDy2OJ8N6JI16FvmksbdRl5OhyfSuj0/Sri20+YRLNtwfKmPWX3NLrskenatHbCynuZZMG4Xf8oB6YFdF9pubLRovLsXkuApO1nG3Z3IBqsViatW0l1tp/X9WKpU4q5g+HUgn09LOcL9qefbIw/5ZrjrWLMp+13/lzO8UBAVu/XnFaF9q7QQSXyxJCknyq4TOR6cd61rC1g1HRxLNCI50G75eBID7UObpN1J7P8H/AFoNe/ZdTV0K10vU9NSPSoY2kliJeV+gYehrL0TSbq2up5dSux5EbFGVTy9bGiaXe2dg0zMlvpwIRXVcHn0q9q0c8GmodL0qS4jQ5eVmB3j1wa8x13zyjGWkn/Wp08miclqjxf4iWqWvipmtVZY5AhjB/XFes6BINe0KKOztJbZ7aP8AeSSLgTDvj1Ncd8YIbqaew15rZYoyoQALgAgVi6LdeL1ijvrW5Ahx8qjhfyr2qlF43B0pcyTXd9f1OOMvZVZKx3l79nt9Xs2lhfbKoj8thyo/2vausk0q30OEXF/qsFukg3KFfGF6gV47rGq+KpLhZrqNCZ4vJ3heh9R6Gqy2+q3moQpJeXE8ZXBMzEqhA54NY/2a5wXPNfmW8RZ+6my14turjxF41jTS5Hu+cW4HKxjvWnJa3llaThYFublJCjsoyd/tSeArRLGa71aWQRvGClqQvExPp+NaHivTJ7PRLaRdVSK7vZRcSQD76sR613z5U1Rj8KRnC6vN9T1rwFcW02nwSfK6mNVkRuzAcge9P1q31mTUWvrK8jtdNjYGRWbDD2NecfC+aaTTRY3ckgFtI0hkV9uc+tdfr/iqPUvDM1pp8ZjgJC/bG5WQ+mOteS8LZyhHa71OxVU0pPcsjxDZW2ovJ58c8Eq7ZLyI5EJ/uk9q4XxvN4Z1q5WBkYOrErcLjLe4NZdvay3Fo2lvL5dssvmSBRje/oasWVjZ2FruuZo28tjtQjJIPFOnShQneMnfTQiVZ1NJaIxv7Bvry6htYdUzbKQZGd/k46CtKLQjb6jHbMiG2lnw8i/cI963JtLsn0I6bo+oJd30rB3jRSDGPcmur8KrbW1pHpcxjaZIv3jSJkBq7JVJy5eV/IzhGOt9F3MXU/DFrY3lgdD0mO5toiXmwuS2Rz+FdLeWsPiLw8I9GtbK1uIZF/etkOvqD70ouZdD0htPhk+0RLKZZLgDBRWPT6VhXWq6KdduJ7DUGhjZcqqkgHjk4q4Sm7xm7dvPuDUU1y6nX6Hqs2l6c+m6ol/dzRneFiGc/wC19K0/DN+J9de7tLmEKyBRak8g45JHrXK+GfFD2Rf/AEVrsMnE55wv+FYWkQpHrMup2LXMs7yMZCrEKgPTitKdWOjexM4O3mer3t/oek2EtpFdW8dxMrYeJvnJ9K47w80ct1drrl1bvYPAUKM3Ktn7xrn7/Qp7jW7fWlvg4gYGSPacLzmn6n4VvNdvL3UYL0FbhCI4kO0D3xVTqRk/Qzs0aF95cOmT2tjeia6lYLbSRNkxqDx+ldTptnrVxa2keoagLV1IG+RsTfh7Vydv4T1TS5RfrIDcRxx74dvQDvXea7qWnarBp+pPcql1AABAqnMhrK2/QtGtZrJp16ZLpZryOLlZOpJ9K6HR9ZF3M8Fwot3+8gbjINZWhzQa2uJoJrKWNvMCs2Q1XdS0dZrmG5hkw8Jzgd664qaV4mb5W9TcBOO/NNzTFkJIz1Ao3c/Wui5iSDHvSgr7VHmkLAYouBYGPal+tVxMoI4p4mHpQBMvHpQc+opnmcdKTcKAHEg9STSbh6An1NN3CmlhTAeT77vrTS3HBIppYU0sKQCsWI7CoWDk8kYp5ammgBpTntQQfal7U00ARup7kj6VXkkZPu5P1qyyk96Y0YIoAph7pjlAoFNeO6kOS+KurGqj71KFUfxUXEkZ/wBnm/vmmNHOn8ZxWkRUMibuM1NyuUzXeUH75pjTSDGWNWpbf/aqv9mLHg5oJBLhv71TwzFv4xnPc1XNncA8DimmGaM5KGgZpMHkQpuATuR1NVzZj92kYCRjlgOpNMhuJIxgrUq3OWFLlHcljs4VaTcofzOpbrj0qpJp8aymGJj8/QntV7zhxTvkYljww6VPIirmNfWM8bxyQwxNlSH3/wBKwLrR7i51ES3CMEI8uMIPufWu0uxGyrvZuGGOaq3yyyOFtjz0z6Vz1MPGW6NI1Gjze70VFmlhgiVgc7pAPT1rJsriCRf7NgtdmMmRlH3setdnfWs1mL1pJ1ijVQWJH3s+lcBYzy2OtmRoWSOWNim7nJr57GYbXlitf6sdtGq9G2byw2kcC3DoUZD19F9axvEfiGPSXhW3D3TS52wJywOOuKW2S+W1upLiTCzkjLdIx9KxfDmizQTXWoXRZp2OInfkKAeuPcVyww3s4udTbTTubOfNZRev5Gt4U0vztOnvLy1Vr6eQSTMRyuP/AK1WtQvLKG5jVHeWRztTy+Sh9quabIkdreJd3AU3OCoXgggYxUSafavHFMsiCW3+Ycc59/WvPqSTqOUrtFpyilGKHWpXAgiKPG2TGw6o38Wfc1zOpaRNNdXkML4Wc73jf76YFW4b57Sa8s2QiTIeEj+Ik806FdSt9dkmmQmS4iYMxPA4ropqVOTafp59SpNVFZmQouEVLbR2eO6t4QDj+ICuN8VWmpajDJPdXULSuQpjRuMg9/euus7a+0a4uJmfz5ZXJVlONqf3a5zx2sCwWLKskUss2ZEBx3HNexgZuNdKNvXfzZxV4+5r9xLp1hMukpHfMbdlYI2zjep6mrEmlWc8UlrbKLoIdylOfl9frXQ63d2Pm20ke145bVo/bcRgVZ0SCPTfDzCaFIpETIfjLCuWeMnb2nVvY3jRi3y72PKr3R4ra7kWTzIR2PTFZNwy2s4/dscHIc9TXq+qwyeQ9xdWqPE65AwMn0rhJ9Im1RkeOJo5Bn5T0xXt4PHqor1NvU86tQs7RMC5vJJldtoDsPlZfSobeS4S1kWNDtHXjiun1bw/Nplok3ysXHK46VWsJYI7KaC9jCxsPkYdSa7ViYTjeCvqYum+b3nYxrS6EPkmBCr5+YNSaxdSrdPJCBJM6bfpRBGr3Sl22RbuvfFIWC6ldkqPKCHy2roajz3t/VzNp2MlbVpmbdks3Qt1B71s+F5/7LvCszZjaNlfPcVn6buNwWmYYydvtRLIfs8yfefrkdq2qXqJwlsZJ8up2WiTaZK6wWcUtlb+ZulnxjA+tch4vsFs9XkWBhP5hyrDkMPWrPhfUHmC2srrCEG7ewyrD0Irc1mKTV7aUafbK09mFZXGP3meuB7VyQTw1f18/u1N378Ct4elt7nwtcGS1ea8hkVCzDJ5qTTL+4n0q408yLFGGIfPBUVpfZ44dC8uOFmW7xLPLGdvluvAFcdAtw9xMvPl7yDjgsPc1NLlq87Ttr/X4hK8bH3J+wmkq/CI+Yxf/SpQH7Ebq9c8bf660/z3rzn9juWGX4WRfZgqwpIwCqMYbPNejeNv9faf57171CXNTTOKorSaNXRf9QPpWnWZov8AqB9K061ICiiigAooooAQ9DVCQ41JPoavnoaz5f8AkIp9DQBi/F2Ty/hj4jkxnbYSHH4V+auoQRHR5bhgQrysTjr1r9LfittPw38QeYMr9hkyPwr86dKazvWuUkB8qCRiF7HPrXl5lP2fLLsdFBXujmtH8Tapa2M1q8jSxyKQEI6e9c/qUjyWoZ2Od3IJ6n1rsdV0eGOL7RA3IPyn+Hb3rl72CGSKdyWCDJQnu1GFnSlLngrXCpGVrNmKuQcA4zWyNMKDLMUYqW2jofxrHRWaQLjnj8K2L+byIvLW4MuMcE9BXfVcrpRM4bEOmXNxZTm4tmCP93PWr8erai1vJJeTNPCxOUPFU9PuLRpAt5H5UIXKlB1NQX94sj+XB8kOe/esZ01OdnH5l82l7kc7rPMWiXYvbJ6Va067vLWRvs7AEr1I61QX5H3j5k9qnt7kRSCQ85bhT0x6GtJxvG1rom+tyxNDeXSm7uGZ1JwWxwPxqSPTrkRK6xyAnvz81H9szSKsflqttu+aBfutWsuqX01zbvZKHWEf6lumPSsKkqsFZJFx5e4ttp8LKjXDleNrMRjZ7j1NW7bRdQk0/wC1IVFkrkAE4LDPXFRR3M2oW95dTxRi4hctHanp+VNuvElw09usUDx7Vw0DDCk49K4ZKtJ2j8/L0/zLSgdHYXUSRXduDGHGDGeAelULS4gu5XWdVmYNtfccA+9YKw6heXpldfs4cZXbxx3ptzpyxjfaXs5GfnBP8VZRw0It3lqxuba2OguprVrkQiTCN8owMjjtVuDUtWtW2WzMLWMbsbO46c1yunLeWc4a4tnli69M/lW5p2tboJ4L2dIYn+7k4Y/WprULbLmX9fiOMuux2VneR63pRvJL3bdyL5UsuANgrs01y00fRLfT7W8KEgBZMbt5PWvOtF8Lyahpn2i1u44bZl5+bCuf8ap3E7jU7eGWRHhtD8saHgH1rxamBpV58kZaLp2OtVZU1ex6ff2t4b4yWV4xeNdyKFBKjGSPxrXFg17ZLM0pjlaHezEciX6Vh+CNd0+Cynurm8huLiTHzo2T7AVqtfJeuhhuAka/vZHz82f7prx8ZSnTqezS0XU7aMoyjzPqeba3c3Nndy2l+jy6puzHMi7gF7dKoXEniDW45C0shaBdrgrtAHpn3r0++h01Xe4wqCYY8x/vIR3X61x95qjQadcmPatt5oeJh1lx616eGxXPFOFPXz/T/I56lJLeRWtpZbHwssUdurnGWD9Vb0APWq2naoLTX7O7nncxT4R8rgJgelal74g0uRNPuJo4d5USPGn3T7H3qvFpV3rNu+p/Z7ZYlkJjj5wRmtoJWl7WNr3+dyXe65eh3Ou3FrHJYRsXKRkSRoq5TZnJ59a6Wx1DSZNWTyfMU3cWUUp8pB7e1cxcabcano2kWsN1FaxQIftQY4bOeMfhVcald6ZqMkKrHcQLHi37yM3bb715dTDwcVT6r8v8zujJp819Cz44s7fxDpWp6RNGFZV/cHGDkHkAfhXk/wAOlsG10aLqcZZJSQsbMVAccKc16brsHiSSO0vPJhSWMliFz5hDDp9a8h8VWc1j4pbeJ4HmcNGzcNmvYy2lF050ObdXWvU4sTK0lOx3njCPT9DePTYLdJLnzt1027IWPvtPc1t+LtOjk8K28rWZ89lXygi/wnHp7VxGu+H/ABNJaWeo3dtKttgfvyDlv9on0q5qGpeMbu707S5bpLTK4hZCRuXHU/hU/V3aCjJNq7ev9f8ADFKpq+ZaeR3D2ei+FdEtpb2SFrS3jwkWQXcnnp1614v4r1CTWPETzabZzW0bcrGcn5M9eeldp4a0GK48RA+I9RlvzAwKEtlGNbOo+H3/AOEmuvMjZGuIT9kjiHVc8AVphq9OhWcVeUmt+ny/MKlOdWmnsuxyGiaXq0mrtosOrSQrLCjjagO44ztrpr/Uda8P2dtpt5o0Nxu+dPLkztKngnFZL6t9t1GKO0s5rTUbB9sflLh3I4O6u00xJtS1XddW1xB50LI0jLgIxGAPxroqYiUIL2kfX/MyhBSk9TA0RtW8QTSreWv2Wylc+a6DJY+mK6HSPC/hux0SW7vrGYzxuyqzbsYzgEetamnyQ6H5ln5wkNvFmQyHqR2HvUOi3Oqa5cokDCaxt3Zij9Pm/wAK8xVaspc3wxOlwilbdmz4W8F6e3h1Etp/LuJJAZXxyRn/AAo1mzm8tbWFM2tnP5ZkxhmIq3czyJaSaXBmKS3I3TRd885z7VmMdRtW+z2dzJqNzcpuTJ3IpPc11RlGT5tiGnHRjfGF9Fq0XkaDGTHJGkUocbTlevFO0rwj4cNnHqF1sjuUjKzRFsEk96z/ABFBqujwoXktVn4YlScknqB7ir1vFdQyQf2hZ+akg8zz2HzuB/epycvi39Qi9OUj8MXFhpevvZTWks9pMmI32HAyeldVdaXe+H9abVzbiS1uogERV+7xxmtbwzHp2p2s9pPHDBFMMxyJ95fpW0BcXWmyaXcOzSWo+WVf+Wi/wg110MPzx1/AynW5WeYifUo7JzcQ7bq5JLDb/q1/rxVq0tNNs44L9PPmSFRLJwQ5f02+la2s+XfW6W8zywXkMgV3HDSAnqKzY7u6sb6WTYjpb/Kpl+8+O5rKcfZyu1ddHuVzKS31Oj0jxnH4gW48vTxbfZ0HniQbcp25Nc/bajpsepya1YRStbzN5ceYzhCeP51I6x6jod0ss62j3hAUxnBYg5xXSeGI7Ox0ePR7y1SSJfmAQZbI6Gt0nUtzfeRpFaGvpGtQx6UzagskRj6AR9V9a2LS7guo0nt5kkRh8vPNVUa2u7QqISOPLw45A96qCxtobmFrRRCiZ3KvAJrtSaOdtM2AyhRz83enb1zjrVEzhgdq0+OQbhjj1qmItZ5pWDUwN9KeDx1osAgXnmpQtM3ClLLnrTAkH1pjsd2AuRSM6qOtMaaMDrzQA8+9JkGoDMp5zTg+eRQBJ3puMnrTSxxTQ1AD2NJupjOKZvGetAEpamk03cPWkLUAKTSZpuaM0rAOOaKbRmlYAIpCBilJppaiw7kLAelQOzLny05q78tN2r6UWEZvn3obpgUS3cwA3LmtLaMc4phjhbgrRoLUymu92AUo8z5gwU1fazh3dKa8HQKo29qoViBZORUkcmG571FMm1qRMZyxp2C5cWR2+VvmFOVsHPoevpUKsgH3wD2qO9vbe1RWeQfN8pUdSalxHcoa7o4v4c7suT+dcT45httNuLGMMlzdH5Y4gf4ieC3piul1HXZ7xriz0xSqxgF7gfdGeyn19a569sLSC5FxOstzdMQzPjJrkxFKLWvWxpCTuV9N0x9R1QX2rzBri3/dmLOEXHfPepbtY7eeRZFSaGU4TnGMVvS2tjcxRyQyxRxvGPNQn52PpTJl0RG3Ty28ahQqJIcEn2rDEYadSLjpoa06qjI4690xpmdrGYq4dSzHpiqt7YXBliCyeWnmbn54k/HtVzUrg3WqSabbA2sKAneeA9Zt9NeM0GnmaILK4jLk/dX1r5OrSlCagpXPUTbjci0W6t9bkka4CxXts5WMZ6gHFO1VpGvk+0XLGFAQWx1NXzpmi6FNFMZBPO+cMDk/jXPatNNc6ykOngTQt8zb/uqKcYqdT3dFYOZqOu5ZuLWCOyjmuJRBCJ93BzuGOlcb8QtQVtRsvtUfzMSFXH8IHBruLuC0CrCjJetjc0Dc49wK4iRYdd8di2vInlitlGxYxls46H6V25fZVHUld8qbMMQm4qK6lK7klutIVrZHXBBIbggCnLrGp+XFBc7ktto2N15rqPEFs1ppcck1uscrONqqP9YM1zeo3BkuIVdESNn2hG6K3pXdQqRrq3LpdnPUTpvcttr0dtNG1/MbhcAArzt/AUTeJ4iWEFuJEbocYNcndtDE0yD5HJPK9KzxePaTIIdzH19664ZZTnrb9DGWIknudZ4tvY9Q0iKeJjFInySKepHriuXa6xd/uoTPb7B5e7jDY5p019JdTATLznlj1qo9w0bhrcu4UnO7tXdhsP7GPKYzlzSuQ3KzbvOK7h0GPeoHaRYSrKNrHBGaie+nWVlUbgGBIqdVjvpWZH7bmH933ruUGl7xjdMqyYjlB58sgA+tXJYES2eVcBh8pYHOc1XS3kvGKK4BjJ+fsRUsrKNNeGIEgdXPrTk9iChZSSLiMBQnmYyTjmtvUr37Lq0E2kTNDFsAl9zjmuVXzATGxLgcjHrWjYzxT2jwyny3/vN/FWtWkm+boKMuh6d4X1CPUAbOZ4oAYybe3LDYR3Yt2Oe1c9qek3WZLaMkO85O9RkN7Cubtb6CF4YW3/IpDOn+eldRovim0i0x7eZppSZSEkPPlDHavKlhJ0JudJXTsdKqKSsz7H/YbCp8IvKVidl1KG+u7mvVvG/+utP8968l/YZ+zj4UyrazyTRm7lbLnnJbmvWvHH+utP8APevoKXwI4Zbmron+oFalZWh/8e4rVrQkKKKKACiiigBD0NUJP+Qin0NXz0NZ8v8AyEY/xoAxfi9I0Xwx8RyLjcthIRnp0r807O8e2WW+G1h5reYo4Br9KfjNz8K/Ew/6h8n8q/KO5uJxLNF5hEfmNkfjXPXoe2SRcJ8p1M93G1ib0zHY/Aj3dKw7m8/cCNVG0NuXI6Vkhm8vbubHapmuGeMLs7cmohhVTK57jHLIS4Iy3WmeZzu6n3pGU9c5puMmulJENjixPv7GnD7vzHik4Ao+9xigQ5pPkCqRimMTTo1GcU5VDMRS2GLFKQwOB9Kux6hcJMGjIjbGOB1qmkQ3c9Kuw2rNk+Q5UD7+DgVEuTqNXNLTFmnkbBKEry2eTVgwxnUUjkV04+VzzzUWlO8Fg83kyOsZyrqpPNb+neJtNvZVhu7XyLl1ChmXA+teZWlUi24xuvI6IxTSTZWt7LUNQuP3dwjSQIThVwCKpmO8s4/tjRhsyfc29666JoNMMvkyRuyDn5vvD0qqky3AWRIXYStlY9nCNXDHFSv8Pumzprvqc9am5vLnZJcBFOC3HT2roTpViHxIiFnGQzDI+n41Sm024M/nFvKhdiDKRg8dsVo/2W8mm3F1b3AltoCBuB5BPcCitVWnLK39dwjBrdXHSeH9Ut7AvY3ko53tAH4jX1rHkOtXAGqf2dusYDtlkXA3Y4q7d3mqWtnbyRt5iMgBfdyw9MVJYSaj+6gv5HtrFCZA8S7wC3Xd6fjRRlKMXKpZjdm9C9p2q2V5BDDotiyXjOqvD/dGea6CztNQM9zZzK9nBuO52PJNU/DMWg2uptq9rrQt7v8AhfYCGP0rbu9We81aGC4lhuJL1hH56sMoT/FgVx4j2b+HR/M2pXSu2c7r0Oo/ZzK14Xhjyu0Z4HY1zVi2uMHtxEGiwWRGGcYr0fUdLmlvE0yzAeOLLO8nyhj/AFrnrue3sbqGKSQRCLKOByXJNFOrFR5YpP8AryCULvexn+G7eBWlub6IPdlcRwgcA16V4O0u6vdHnvb8jTk4AjYccHrgdK53wQLGPXRdzQtboJsorDIb3ye1et3cEX9iX8kkyD7UqgOuPlGeMCk4OpJzt/VuhcLJHP69fabp9paw3Fq80h/5aRttGPei1ghvQGjt1jhl4E5H3R7elM8UWNmNHezK+dOcETnqn+zj3qt4Wg1rEFnfg/YlUGFl5x6ZrmrYWTi5Ws7fgbxqK6R0gdTp7pdrsSMbUkJ5OOh968b+NKLPYabqBkR7yEN5hQYB54r0z7Ol600WozIiRkiFQ/zE/SuB8XWNt/Y19pUcbs4cObqQEYx/CPrXXg6caPJKW+/36GNdufMbNvrc954H0ppJfNgWJUlj65GOn1rjPDck+teO7a2u5GS3sXMiDPOG7VleDNZ1KzsLjQ7Ox829LGWJyxO0dMgd6do02qaJ4ltNWis5VaSRhNvUhZW7jJ6c1vRwipzqXe97f1+BnOrzKNj3+6t9L+yQC3t7eKUEOrlBjaOpNeaeK/Evii4mutdsBbPp9hObWJ1iwdw5yD6Vk+JPHeqXSy6Dc2semW6upkCSbmZe49ear3ni9rrRYtOXSJINFt32japJ4/jNZ08E4Ju19vMqVbnMTQNcvG8RjUhCJr2VsmNBjGO9dn4y8Sa1JdWN7eSpDYSL5iiFNhLr0ziuOgvrKw8QWbeHw4jVgwZ0xtZuvWvVrqyu7eV9S1DR4dWS7AMro/C8Y+UDivQmoaNR3MYp7XKnh7XvCS2b3GozTG8uv3kjPkqufark3ijTpVltvCNpNPNIoWMx5UBu5NLaHw9Zqt7cQSbHfyEgmh2eV3zz2966/StT0XS7Rri20xbjYNxKpwuemCOtclXDU5ttm0ZyjocXpui+LI4ZrptQS1LMFbzUL5J6Cu/8O6l/YTWcepaLJPcqAGuUICN+FWItTf7EmpSaLFHFMf36mQ5A9QPpU2iX8mvX1wbZlFjaKTGZAAXx/Dz0rOjRtNO6t0Km1y6o56+1CHX9ae9m092sQ7LGoGCjDqT61Ut9U1m3juZILBr1Qwj2tj5AfTNeiXzeXKGht7cQhQWSNgcHvj1rlvGtwbeO1ktLfZJKdzv0JIPQiprUFB+0k9u2gQlze6kVNE1WPSLW4k1GF5SwLRonBjb0q5p2vXMENtr0l0Ghmd0uI8YKqPu1Xs7pr+HzLqNZbxX2RbBnb6BsdPxrD1q2klgnuZrtFuIDmWFCCAueMVqlOKTv59v69CHZux2k+tWc2nx63aLFLnLurDJAHUVz9hqltq7z61b2zmKKQytET1H92syCa0/sKO6sLcSWzsBOC5BB9MV2+madphsIZoGWHzYgscI6bveuuDc7K5jJKJLZNY3kb38aRFoUDQwbOhbrWHqmm6hbyFGmlSWVwyuG4Re4rIfVtVsr6+s7iJYt+1UcHgYPrXoHhB1utNuBcoXRWXy9w68UnGNW0UF3HU0NOZrfTIEaTewUAnufrTHnOw4yCDVh5IztVQFA7Zpqx27D5hnmutRtoZN3ZTNzIu3Znd9aupM2FZlIJHNQSLbo24KPzpjXiKMDaB9aOUVy+JueXwKsJOoAw+RWStwsi5yPzp9sVMgwc560uUdzXczF0aN18s9Rin5Ge1UzgIdjdO1QKkjH7xosFzQuJBjgiqbuT71Vnil7M1VwJd38VNRFc042O4ZWryN8nasq2DcFiauJJRyhcsFuKYzUm/IpjNijlHcSQntUY3Z5p28UkjccUcoXAtg09WGKqMzbqmi6c0coXJs0bqZuFG4UrBck3CkLCmZpCaOULji1JuBpu6kzRyhckzRmot1G6jlDmJKQnBzTN1I0mB1o5Q5hxY1FKZMfLmmNNg9ajNyxYgEYoUQ5iKSOdzzTBDMDhlOfXNWPO/2hQWXgMcqferSJMvUiQ4kl3xwRn58HlvpWDE0F5cXqyvKLZwTASTkt6A10+sbTp4do9xVwqge/es77CzTCSS5O2MbyoQYNS2CRlR28droyDzvs5kYhFPO4jrmsrV4WuYhJZ3ZE8Y2ebztfPYCuheHTbiGWSRPIdTxznHPXFZN/qljbNJA0bPNbsDbxxrkN35I6c1zzp8z1NYvl2KumWereVtvrVorRExJJuG4+471avYtLgsJNRZwmV2xtMN4Ujoce9PuNYvr+GET6WYLubAh+Y7QfU9qk0Ww+1eJZY9WnFylvGrNHgbcke1WqGlvxJczmtBmQW8Z1Ble5fO75cZXPb8Kg8SSRNI0tnCBGgwmeSTVjxlfrBqryGHZHvCxsBgY9KankLGreUJXkbeik4w3pXzeKpNzutNdWehRqLls9TOv9PVtNSRJczSYKljnnuKr6NcINdmz5axquJcY44p11I6XirNg22TmOM7ihPWsnxN4Zs9LtW1eG6ZtxBVC2Mn0NefCgr8k5fFsdHPL4orY6C+j0M3JupJjFDCnmCVDjn09xXFfDmGa6v77Vo9oQzMEc9WGa5vVtZuruQSSkr5a7REDx+daHh63uW0xJIWYEOW+X37V6X1GVDDSU5aysvzMHiIzqppbHQeL5NSZvJkYTWnVSo5jNcDqUsks224l2Ih4J6n3+tburalq1pq8Qj3QpIQXjIyGx7mqGrRNfalJM1uo5yQD09q7MBS9jFcyVrbo568uduxgXxTfi2ZpFI6nmoraJFkZ7jcAnv3q5dTrG8iwxqoUetQWHmXF0W4OQcg9M17UL8hyW1K7XCK/mNGzx7snBwcelO1e6h2FLNNiOo3Z5Iq0LRLgPHJ+7boB/Ws26sykTyZyq8H1pxUHK9wd0UW+UmOP5lbnPeq0nmRKAQ0Zz2PJFdDPZRppaXcNwWLDcUZcYxVbS7KXUnLMN6fezjp7Vt7VRTk9kZuLMwXDRDZFlS45Oat20Lx2bK77kl+b8ar3cP2S7f92WAOORUtgz3DFHO1R+lKeseZC12K8du+SrLhuqn2qNbeaC9G9PMHUkdBVuSRoUuEfnJKoaZBJMqLLuGwjDA1SlLURAyQvJ+8JUHpjio7m2miePy1YRsPwNMeRftUbFCUDAke3etW51AS3H7uLMAXCD3qnKatYas0fcf7Ag2/BcRlcMLuUk+vzV7F44/wBdaf5715B+wX5o+DuJRtP2qU49t1eveOf9dZ/5711x2MJbmrof+oFatZWh/wCoWtWqEFFHeigAooooAQ9DVCT/AJCKfQ1fPQ1ny/8AIRj/ABoAwvjL/wAkr8Tf9g+T+VflBcgtdTDgZlb+dfq/8Zf+SV+Jf+wfJ/Kvyn8rzL5gQT++bI/Gpk7IaRXiXeVQ8g9MetDrJDKYmXBHatvWDpqEJZnyyBkZ9RWFLIzuZGOWbqazpzc1e1i2rDZM7umPpTDw3Q/jU1vI0cgcrvHoakvJluG3CMID6VoJlbBY1LCvOTx6ClgViwWMbjUnzK3zLyO1TJ9BWGyR+Wfmzk05FXIyCvqanSC5lIkZMqTha1JfDeoxonkgTuy7mQfwisZVoR0ky1BvYyraSNW+ZQc9Aa1U1m7gtnt/KjVGUgg1m29pNJcklPutgnHCkVd1e4L3KxvCP3GACB96omozkla41dJm54F1dLNvsd5G80E3SNRnmpvFUOk30Vw8aG0ltxuG4YZ89q5yJLiOZJXIj884UDgrXYWmg6b8t1qU8s2F4TJyxxXnYiNOjVVZN3fY2hzSjymf4Me2utOVtSKqsJ3I46uR0DVuw311q115djGNPQHqBhc+1cJrUB028dbdnSJ84jJ+6K0tM1i5ttKW005g7scuH5Yn1B7CivhfaL2kOu3ZDhUt7rOzXTnu7mBdQvHWMsQImPykjqfxq9qVjFvttJ0IJEl2Dlf4sjjmuK0jXNQW8jXUIzMsh25H8Fdjd2+lWhgvv7QkmuSNwhjYqy/jXBVoTpTXNsvuNozTRzsMV1omszQaqu5LeUoiN93cO4po1K/g+2WKo8kE+GKqMhwTnFek3vhqx1DwsNSuZC5uBudy2Wjz/WuGsFX/AISaDRba+gFsvK3DpnJx0rVWqJy5bvt+orONlcwZdImvLmGKxtmgfBLwEYYe+K09B8Ma3MlzeW0jRf2fmUs5wCR2+tdRqOp6XoOqpcXrC6mKFQ8Xy89qzJda1PVmht7eF1jMwbMR2qw9G9amNfESSjy6d3+I+SCbd9Rf7f8AFVvAttcWBlki/eebtOdp6V0fhDSrXVJJtc12xOJJV2RbeE9vxontNU1CyuNWmvIYbq2RVhtwn+txxg9queCPt0UeoaprEbNIRu8tWxGpA446U1Cm21BJehd3G1zobTw5df2hJ9vtmFpI+bc44ih7D2rX8W7rAWmoW9vJLaQAL9nQZDY4yRXM2njbUNReVLthBHHa7QD3XNYEHjvWrdjboY2VywBlXcCB0xWiprZjc7F3WfFmrSeI5I7fQpgkozJDJH8wIHBAq1e+Nbq10LydOjlW937XjmGAnHXiuW0/xX59rM004SaZ95nbkrjsKoxeIpItSciSC5SVf3h8vkr7e9TOTlzLlBSSS1OmHiRLNYtU1GyeRSCDKq9WI7fjWVa6Z4o8UwpZXEskMBbzDM/CFQc8n1xWh4Xa31eS/n1L9xDHGPKhdfl+oFdr8Oo0udDuFmZplQ4Cq23ae2a5lZRcktur6GqfM7dzxlheaf4xNlo8hN5Adgfs4B7Vb8QX3ia80yCyv1miWOZmOBwpPc1u/GWRdJ8Q6TfabFGk8YUu6L1bPQ4rcvNSm1jR7W2bTdlxc4+0SY429iPSuiNT3YVGt1/VyWvecTm/BngVdft7u9vrlptUV18syH5W4/lXXSDWILK68O3nh+xRZLMxG4gQ7VH97NQ+KdL/AOEQvrD7HeSLpT4EzZO4MenNa+rsl3ZwrZSXEyTHa8wc8LW8pv4pLREwgtkeUeJ4dQsNDihk063tgjlROqkNKO1d58OtVa08N2cGsXeo2VzFIoTOBDgnqaq3lna2nhfWobhpLt7Py5IfMbccs3bNdxo8dvqNtYWN4LYW17AXNwyAqMcY9qinJ1FzNFSUYu1za1ex0y+tjqOp3Gny2xG3dI3Dp7VyGja7g/2ZoFu15EsjAYGY09KtSeHrTTbL7KgutVjnvfKtyJfkjOOMg9qy7P8AsfTL1NJs9NvobqR2E+ybA9q0lHW1xRZoJoHiq78y8vtZlNxBKpa3gf8AdGPqce+K7a2k0SxtkktLh5o9nmSxAjfu7givLdXOs+H45pxNcFJ2/wBWZcsPQZp1xpOrXWnLdRw3Nus1t90SYJf1zUq3QTVj16xuNLt7loTMFwvmpz8ylv73tXH+JL4LDdhrxbu4EgESq2do9TXE6Q2sahp/2O+usqrbEdPlckHkE98Vcm8J3LSahdWN1KuxNpR2JLkjqDSqU1Oy6ih7upt+G7xbWzd7qRrS4kl2houBJ7t7VD4ptHtdYgu4Gh8mUDcc8SnHT3qDQtA1GbSLVNSjc2cKhpXB+YH0zWrqNxoAht5IhLJIzbFieT7gX+Lmsp0pyhyz2RScU9CSCzhk8jTHgewx8zugwuewb611qadI9nHJbyRN9lO4hD94jtXI3l4kcxu4bxZwZEV8jhs+lbeleLNOub5tLmhe3ljONynAx7+tdFKEbu5E79B/jbT5dS00va2uAwXnH3SDzW74Y3RW0MschltZEwR/dPSpdMtFtrkIlyZkm5wckCtmNI4Y9kcSIvZVGBXRGm+bmMJS0sMlt0yCOpqrPby52gkAVfMg/i4IpBJn3raxncy/scjdWNIdMVuvNa272pC+O1OwrmHJps6v+7JA9KuWFvLE2X4zV7zgTimzs2zA69qAJUXZnK8HvUwIxwKxYtQuI5fKlXIrUifcmaLBzD5WGKrSyKO1TOciom8vPNFguyLzcinRs3rTxGhHFIy4osFx5mOKb5hJqF5QtNWUE0WC5ZwD3prsRTBIvrUctwq0WHclVvanqcmqiT7jx0qUSEUWFcs8UH61CrinbhRYLsfu96TNNyKMiiw7ik0bqjLYpPMosFx5Y5o3f3qhaT0phnYdRRYLlsYI4pjrxzVU3P4U1rxU+84x9aLC5iWQKo6ZpkTRtwYwKI5opuQ4qUbM8DNFhXB7eNhkcVAluscpXzGcds9qsl8VE8uDuVOPWgBl2JGs2SP72MAntXNXeqzWOlGWX53jl8tVH8Z/wrpmdSrBSeRzXO63Y+Zb/Z4raRjnf17+tZ1Iu3umkJFX7XOM28llEZggkldhxtboKpX1xBpHlwR26XF053MyjJxVhNL1prO4jlU+ZIqjfnqo6CqN9aXa+W2VWSIYZ2Gd3tUa2HZXJTqV/q6JDFiPypck+i+lR6VeNo13cXV6okgx87fxe2ai866hhUrGsbSH7gHL+9R6zqEBAhJQxOAs/H3aLz5W+omo3KzXSeIJFkvbU/ZGmUJ5Y6nPBFM8Sab9nMi20jsiNhXj++p9DWzpVxYWttDGiCZUYYVOMVU8R7ZbstaLIrs/mOu7gL71jWw8JUv3m/8AWoQm+bQis9PtdJ01J0tTPMRumllHGD0zXAXdzearrlxHLb+bbxMNkSjII9fwru/FOvWJ0trVCyr5YEhB7iuC8M6pFaDU5k/cSTOMpL8xRcc4ryakIxcru6W1u52xbdrbk+u2ug3Vg1nbWscWpGPciqOK5a2vb60RIbBogclZEB6EVfvbmGTUHlhuFjlEWY5tpIA9Kw4o3syL+4JRXZu/3z61WEpP2fLJ38n3/wAhVZ6potX39pzPG14ytGgO1+4rA1A38cxEdwyIw3bwetX59eK2vzESK6kAYrLvdUimtEjWBw6rtJzwK9OhRnD7KOapKL6m7ollpdxBLNqAkURKDIU/izVVbnRdOuGEUZmVj0Ycg9qzH1OAW2xSwDgBwD0xUEV5ZyGfzEEYdgVJ5xinHDTbcpN27A5qysXNU1lbqdoLe1iiccbsc4rGN08E7F18wf3T0zTj5L3fnBjtT+IHqag1CVJblpkGI8AEelddKlCCUUtDKUmyK/vZrnO4bF6BRS2N9eWaYgdkyOPQ1HKsQw0b7ge1LawyX13FZx/fkbC84wa2cYctmtDO7vuWoNRFy4W8VR/e96lkms53EcMflcEMcc5ovfDuoQ27XMey4RDtfbjIIqrp1rdPMqCM8n5iRXPalJOUJaFPmTswuIcOq7dyqvHuab5UJi3u+E5475rpbvTnt7VWkQZxlaxrqxmS3NzNCRAxwre9ZUsRGa3CULEEGlo0EeoNIFQnZs74NS3UVraSqIcnnoOlWpbORLFfMJVMfKc8VSt2RZPLmIPuaFNz1vdBax9yfsJzm4+EJdgd32mQZ9t1et+Of9daf5715D+wft/4VC+xsj7VL/6FXr3jr/W2n+e9evT+FHO9zU0L/ULWtWRoH+pFa9WIO9FHeigAooooAQ9DVCX/AJCKfQ1fPQ1Qk/5CKfQ0AYXxiOPhd4kP/UPk/lX5UvemLUHkI+5KxFfqr8ZePhX4l/7B8n8q/KG7VPMnJYbvNbj8amST3KTaGX1wbi4aVv4qh+bik75pTn1p2SVkK92PXpzQT0weO9IFbbQFU/L09aQ+hcsJWgkWSJclDmpYVe7vepEkhODjgVHpQaS4jtUHMjYrqL7T49LvIUgV5CVyQeoOOa5a1VQlZL3mtDWMbozdNWSK6khhj81l4VyeAasaXe6zpxvZlKuxysjbs4HtSTarFa2cyRW21pDw2OazNPvpBeoz58o/6xex+tY8kqibcVbzK5rbHYxaNJeaJHc2U+0K28lhjcW61h3el7dblDy7ooyDnHG7HAp2ueIpFtRY2ZaKPqNvQ0yK8kbQ8na0iMCWPVq5qcK8E23o/wBS5OEtjf1vw5Cvhw6pG5a4kHMf933rUOuW93PYFI1RYIFWT3IWqg1JNR8OIFkRJVj/ANWD8xPvXM6t5lm6LExUzKN4PauKnSlX9yq9U3b0NXJQ1iWtckt9SnnvVVQCp2AnAFZfhO3juPPLSCOSNSysT3rTtdCutQsJGCypaKpZJF7461zumWs9xdyR2u/dGCSF7j3r0qSj7KUIy2/Awm9U7HV+DI7q6lvLh1837McqoHJ5rTvLa/uGmu7awkRwQGQg1i+Dr7UdGmkuvKAh3AMxHPWvWNC1uxbUr2DUJHhllt2eNGwAWC8Vy14P210tDWnZx1Mrw1c3EWnzzSOy24szE6HnD15/rMWoW195yfKM7oznnmvRNI0bVdS0lUtZU8ue83XBJ+4Mc5rkvG9ncrrslvak3MduoBePlRWdD4yqivErra3GraRvmXbdxkYwc/L3r0zwr4Ze38G2DQ3HlyzXYwwXJAxXHeFdLurewfVop0niVCskec7Sexrvvh3r88sH2fUrNLe0t/mikxgFh2+tRWnze70KppLV7l+30mTTW1DSzMbsrGsjHHJ3e3tXHyap/Ydnqfh9ZzOkrgpn+Hjpmu60t7o+I7rUJuLjaN0a9JI/4cVevtF0TAa40iAXF0plA28qR61NKPM2/wCtDSe1jxOxs9Q8RarBZ2vmoqII3YLxXZXXwymawe4uNTkH2UAqhTGc9ea9S8J6TYWlmtw1rbWoJ3swGDT/ABFJb3qym3cs/wAoEXYjPVvaun2cuW9zNctzym38D6KsSvbwGeA9SxK5PtXU2ngzSI4VMWljzBBlGyfv1ra7pUjXMAs5FjghQsVjPyjvVnwtfLFIZLi5uPKL8NJj5fpWapNyUZPTv+ZrzRSukZWo2lnBNZxNEGvpcLIu3A2jpmmWUUZ8a39lC5soZUy5TkEha6uw0tbmea7kXzbiZiImbsB0IrA1G3vtP1iLUBaxNHu8ucAfMQfSsa8KkGote6+v+ZVOcZK/U4L4gaNLb6Zf3Fq0kjRAuHZeHHtXRaHq1vN8N4L83MMgVVWeIY8zIxgAdTzWh8QtWs7HT3huoZVsbz/RonxxGx9favMvhpDplzpNzFJKRcWVw7oyHh1Lf4V04ehy0mn95nUqe+dt4o/tTVNFim1SNfssMyGG1U5yuepPUVurb3kNtazaXxBIBL5DLxn0zXNLa3jX11fHVGbTZCGgjdvmfA6/TNdJp+sXEkqWY8uZ0thIqQ8qFz3960UHtcOZLU5f4mLbabDcMsDx3N5GvnRjJU454NaPhaSzPgrTo45jPavG3nkHmJs8VQ+Ll/NKsDSQlNPQKHlI+YE8ECqKaTqEen3lj4fKxs+2VLdejxgZY4rSVJRRmpNs6Hw94ohsIpNFupWlj+0l49oyfLx97PrWzr2q6PF4fvpLS5M08aqxdo8EZPAzXlwjuIJbRbWI/aC4M7Eche6iu98TR2er6Xbjw9bW+7YFuYu7kDn8c1heVttvyNNDktAgu9e1+2+2arOFDhxvjwjYPAzXoWuXr22oroV9CfsU37z7RF8zITxjA6Vz+kavY6bDZ6JqNjjymAikK8tz1/Cukvr/AEmT7RqEcxguIFMaRTcCdh2960pxSem5Epd9jmGk02wmljWCRvLOYZEBYgnvj1rqdE8X6W2itHeWuJYpFHPBce9cNpkmvTeImtWsEgSb5kaMH5SfSunsPDJF1Ab9lDwn5s9ZR1w3vUK7l7q/yKfw+8XrfxDb3ms3UEMhtrYxmQDHy5z0zWdN4Xt9WuJLy8Z1ZeU29CK6jxDpmk2NnFdRWsEcbAM8cgxtHpViBGKpp+nhSHRXJm6qDzxW7ouWkiPaJXaOK1iyiNlbWsc0kcaH/Vqmdpzwc1s+HtGlkAkk2Szq2fMzjKe/pW5aWsZ1CWEW4kRD824d/SpbO6s1e6h+zm2zlGwMD8PerjRTfMRKrpZG1YgwughmPlEfdC5Ge/NXw5PG449PWsbQpUukJs5mWOM4MZPQ+ta6rgMw5B7+tdCSMGxZDg9aja7VOM1Dcyc96zn3NIeDRyhc2kuAy8Gm7mY9ao26uB3FTLJtOCaLCuWQcHk0SSfKdvWqzzClSQt/CadguMSHdJvY1oxSbUxWeY5A2cnFPBbPXiiwXLbSZzUQc5qIvg0b80uULlkzYWonnaoJH96ryyNjvRYLlhpl7moJbpVPFVHZs00jJp8oXNCO4LrxSPlyKjtWVRUrON3FFguSx/KuKesnWoEk3U8d6Vh3JQ/NPDVXBpTJRyiuWd9HmcVSebaOtMiuCT1o5R3LjucUzPFRtLxTBJijlFclYmmHNHmDFRtNijlHcdIu9cGsy+hWPoefrV5rgVXlMchG5QTTQmMsJXBA4A+tbKSLjnFZwijCjagzUikgY6UNAi4zrn7+Khk3Z4eq5HPemsdvQmlYLltCcZqXd0x3rPilYnrVmOQ55osFyteahtjKQ4MjErycCsd9S0+zt4/OctdbT8wGRita4srYwSF1JPJB+tcqPs/2kxyxqFt2xgdWzWcrpmkbNEdwv2iFZfmIkk+XIwSKoeILOFr6K3tYD5G3535+9j/Guikj/wBHN83CbsRIP4R/jTpl3SWti0ah2y59CMZrNwumVz2tYwtIsZItF8uSLbeCQMeegB61KjbZHm3Au77JGPRhWde6nNb+J5kWZ5FbjGf50/UZ544kj8uIxTNwe6k1E7Km4/IqKbknY5nUnjbxL5YQPHBlgQcjJqhZaXbNqN9JdQhPOOUJbG/iu4isLOHTHL26Bn6viuc1W3LN5k3+rtlO0p69RXz1elOlJU77q2h6MHGau11M3WrSzsvC9y9ogSUKQR1IPrXDR/aJdJELgsnLKWHU966vWLeWXSzNJdNGt0MKuerHtXMm+vrWPy0tYrhYuGVhkj3rvwcZKm3e7v8AocteScvI52dLiclwpEI43AdBWdLkzFYy0sY4GRiuss/tC2s7SRqizHKxqO3eq9zPZyPtt7VUWKLDHHJPrXrwrO9rHG6d9bnMyu2zDJjFQbhGDnkn0rW8uAsxkbKt+lS28VjHCXjRZZQejdMd6350uhHKzCjVpMKCQOtJOvlxhmYhWJHSrV9deZdeYsSxRg4+UdaiuDFvIjkMiEchulaRbI26ldYpPLa42sU7EDvWn/ZEjWVtcW7F5ZSC4HBAqfw7rR06MWrWMF1DKwGJRnH0r03wx4d0+FHud0rPL+8IbpED/CK8rMMfLDfEvTz/AMjqoUPabf8ADHAy2UmieILCxglcLKAzAnJyRk5Fega5aWdqsUiRoruV3ADnNJr8Gkaeh1aSL7VcS/KkrDJj21zV3rv2mS21GNlkQqRJG3XOeK8ac6mNcZxW1033Z0uCpNxZp6tHax2txL8rTIhcHPT2rg9f1K8IEUj74WAxxWjDqIbWJ45mAjnBJVuig9q57WPmux85FurH5h0r0sDhnCVpa9Tkqzuhl9fTfZ1jaQhewrLZmYltxP41ZuYpLks9qHcIPmHoKpw/6s9q9mlBRWhg7n31/wAE/jn4Lf8Ab3N/6FXsnjv/AFtp/nvXjf8AwT+yPgsc9Ptk3/oVeyeOv9baf5711oyNTQP9Qv0rX71kaB/qF+la9ABRRRQAUUUUAJ/DVCQ/8TFPoa0O1U51VblZG+6BQBm+PtHn8QeC9X0W3kEct5avCjEZAJHWviuX9jTxtJI7/wDCQ6eNzk4MDZ/nX3Q15bjAJbj2pBfW/Us35UAfC3/DGPjb/oYtO/78N/jSj9jLxt/0MWnf9+G/xr7p+3W/95/ypPttt/eb8qAPhn/hjXxxjA8Sad/34P8AjRH+xr42EgLeItO45/1B/wAa+5vt1t/eb8qQ31t/eb8qVh3PiG1/Y/8AHFtqEd9H4g04vG+4L5B/xq/qX7KfxC1C6a4l8SaejuMfLbkYH519n/brfPVvyoF9b+rg/SodOMndoak1ofGkX7IfimbTIYL3xFYb4WwCsBBYE85qrqf7HPig3GNP8RWawsvzboSTmvtQX1qM4L8+1H261xyXP4UvZK97j53Y+KIv2OPFazjd4jsmjC94T1ptx+x940aIxw+JLFRnp5J/xr7Z+3WuPvP+VL/aFt/fb8qapq9xc7PiXT/2P/HUMwZvFFgqgdoD/jVqT9kfxs9z50viWwkxwAYD/jX2h9utf7zflR9vtcg7m/KlKjFu/Uamz41u/wBlf4iTRJaweKbKC3RSu1YSM5/GqGk/sj+P9LvTc2vibTRIRtO63JBH519sNf2395j+FA1C3x99j+FJUIKLjbR7g5yep8f3P7L3jq8MSXWu6cqqcv5duVDenFOu/wBlnxtcX0l03iKy35AQ+SeB+dfXpv7bH3m/KgX9tktubJ7YrNYOktkP2sj5BT9mD4i2nmLZeMLdIZuJFEbfn1p0P7KXjCC5j2+KrZ4c5l/dtlq+vf7QtR0Zs/Sj+0LX+835U/qtPsHtZHzbpv7PPiHS7e5XT9Wswsg+5JDuDHHXFSp+z94jc2082sWoaIAtEsRCsfpX0Z/aFr3ZvbigX9rnl2PORxWf1Gl2L+sT7nh+gfBDUtOkZ31SOWRiWDspOM9vwq7e/CXXLiMwfb4AocFXKfNjuM17Gb+02lctj6UDULUfxMT64q1g6SWiD6xM8h1D4R6tdW3lR6lHFiPyx8pwfes0/BrxWswuI9csVkVQqjyD0Hr617h/aFr3Zjx6Uf2haZBy3HtUzwVOT1/MFiZo8i0z4P39pNJI+oo7yqRIWBK5x2Hao0+DupeV5L31u0RfIxH0Few/2la5PzN+VH9pWufvN+VXHCUoq1hPETbvc8vj+GGqQBTb36Bk4XKmua8WfBvxdrGowyQ65bwW8fJURn5jXux1K0/vN+VJ/aNp/fb8qKmFhNcrCNeUXc+ffEPwN8UatpjWUuqWbKo3R7oc/P61w1v+yd4omuhJJ4nt7UMfnEUZUH06V9dHUbTgFnI+lH9pWmfvNx04pLCwjsN4iT3PmaX4B+PRpv8AZv8Ablg8SoUjcQYK1paF8BPFGmaOLNNatftbRbTceUfy+lfQ/wDaVp/ff8qT+0bT++/XnimsJSWyE68z558Y/AbxJr3h2HSRq1qojO5mMR+du9QW/wABvGUNxayprlsjxIY2ZYyCVPUV9Hf2naY+8w/4DR/adn2dh/wGlLCU5a6jjiJrY8B0X4G65Y3Vwbm8tbiN2JiIiwVqqv7PWupqAkg16KFNzOdiEcmvoj+07Pn5mP4Uf2nZ4xub8qf1Wna1g+sT7nz5L8AtbvrOG21LVbaQ25PlyJGVbrnk1evPgRqk2nxW39p2zeX8ysYstv8AXPpXup1Ozz95vyo/tOz/ALz/AJU3hafYX1ifc8Hufgbrr6ZARrEZv4mykiKVA+oq9P8ACHxReQgT6xbJcLIr7/KOGAr2n+07Tn52yf8AZoGp2YHDMPwqVg6ad0P6xPueLah8Gtd1CYC71aKSEtkqFIwPStm0+FepWbia3vovMVQg3rngV6gdUs+m9vyo/tSzxw7j/gNWsPBa2JlWkzzm0+HOqwAj7XAWc5ZtnU1V1H4U395lTfQxjOdwTqfWvUP7Us/77flR/alljG5sfStPZxtYhzd7nmGifCm+0lWEWoRvv6/Ka0x4B1ID5byL/vmu9/tWy/vt+VH9rWQ/jb/vml7OIczPPZfh5qj/APL5D/3xUJ+G+qk/8fsQ/wCA16R/a1l/fb/vmk/tay/vv/3zR7OIczPOh8OdW/5/Yv8AvmnJ8OdS/ivIc/7teif2vZf32/75pP7Wsf77/wDfNHs4hzM4EfDvUP8An7h/74pp+HuqZ+W8iH/Aa9A/tax/vt/3zR/bFj/fb/vmj2cQ5meeH4e6wf8Al9i/75oX4eat/wA/kX/fNeh/2vY/32/75o/tex/vt/3zR7OIczPPf+Fd6p/z+Rf980jfD3WO15B/3xXof9r2P99v++aP7Wsf77flR7OIczPN/wDhXOsE5N7D/wB8Uv8AwrfVj1vYf++K9H/tax/vt+VJ/a9h/fb8qPZxDmZ5yPhrqRPzXkP/AHxSN8NNT7XkP/fNej/2xY/32/75pf7Ysf77f980eziHMzzUfDLVM/8AH9EP+A1Inw11Idb6L/vmvRf7YsR/y0f/AL5o/tiw/vt/3zR7OIczPP1+HOpL/wAvsX/fNB+Hmqf8/kX/AHzXoH9sWH/PRv8Avmj+2bD/AJ6N/wB80/ZoOZnnv/Cu9U/5/Iv++aa3w51XteRf9816J/bFh/z0b/vmj+2bD/no3/fNL2aDmZ5q/wANdYb/AJfof++KE+Gerj/l+h/74r0n+2bD++//AHzR/bGn/wB9v++TR7OIczPOT8NdV/5/ov8Avmm/8K01bP8Ax/Rf9816T/bOn/8APRv++aT+2rD/AJ6N/wB80eziHMzzg/DTVsf8f0X/AHzUbfDLVj/y/wAX/fNel/21p/8Az0f/AL5pf7asP+ejf980eziLmZ5iPhfq3/P/ABf9809fhjqinP26H/vivS/7Z0//AJ6N/wB80h1nT/8Ano3/AHzR7OI+ZnnP/Ct9Yz/x/Q/98UH4b6vn/j+h/wC+K9G/trT/APno3/fNJ/bOnf8APRv++aPZxDmZ5wfhrrH/AD/w/wDfFA+Gur45vof++K9H/trTv+ejflS/21p//PRv++aPZxDmZ5uvw01ZT/x/Q/8AfFOHw31b/n9i/wC+a9F/trT/APno3/fNL/ben/8APRv++aPZxDmZ5yfhvqzDa17Ft/3KiPwtvBn/AEi3LufmJjr0s63p+P8AWN/3zSf23p//AD1b/vmj2UQU2jyhvhXrxkkU6hbmIt8o8vpVW4+E/ik+Y6apa+ZgBD5XIFew/wBtaf8A89W/75pp1nTiMeY498UnRiNVGjxVfghqk12bqbUIFkZTnEfeopvgfrzGPbq8BVWyAYzXuP8Aben/APPRv++aT+2tO4/eP/3zUPDU2tilWkmeK3nwX8QXFo0LarbjdgcRnjFMj+BepC3kzqcLMwxtZCRmvbDrWn9pHGe+2l/tvT8/6xv++aUsJSlLma1Gq80rXPnrUP2fNcvIAG1W2BjH7pfKPDetZFz+zV4iiYTWms2vnuP3m6IlW/Cvpv8AtrTf+ej/APfNIdb04jHmP/3zWSy+incp4qofLMv7M/jJ7dEGuWIZQVz5J71lzfso+MWBWPxBZLuHJ8k19eHXNP6eY+P92j+3NO/56P8A981rDC04bIh1pM+Orj9kfxkUAj8SWOe/7g022/ZF8YLdJ5viWyER4bEJ6V9jjXNO/wCer/8AfNH9uadj/Wv/AN81sqaI5mfIWofsda8NzWPimzJA4DQkjNZtt+yB40UnzPEennP/AE7mvs865p2MGRz/AMBpP7c07/no/wCVDgrWDmZ8bx/sg+LPs8Z/4SOyWRWDf6k9Qa63Qv2dvHOnW22XxBZTMz8/uT9386+m/wC3NPz/AK18em2kOt6bnmRh+Fc1bA0q6tUVy4VpQd4s+bJ/2dfE19ZyW91q1mFBJTEPrXML+yj4qXzPL1u0Vif3ZMRwo75FfXf9uabx+9b/AL5pDrmnbs+Yx/CopZbQpaQX4lSxFSW58dTfsi+MmZpE8SWAYjB3QEkn1pYv2RfGEu2K58R2HljriA19if27po/5at+VKNc03tK//fNdH1eFtjPnZ8gt+yZ4ugnlFnr9gEfhs255FZN3+xz4zaf9x4j09UxnmA/419qHXdNP/LR/++aT+3NN/wCer+vSnChGDugc2zz39mT4bap8MPAJ0DVr6G7mad5AY0IABOa63x3/AK60/wA961l13TR/y0b/AL5rD8T3kGozW/2Ulth+bIxWxBs6D/qBWxWToasIRx2rWHSgAooooAKKKKACmuit1p1FAEBtoifu0fZYv7tT0UAQfZYv7tH2WL+7U9FAFc2sX92j7LF/dFWKKAK/2WL+4KX7LF/dqeigCv8AZIv7tH2SL0qxRQBX+yQ/3aPskP8AcqxRQBX+yQ/3KPskP9wVYxSYoAg+yQ/3BR9kh/uCrGKKAK32OH+5R9jh/u1ZooAq/Y4v7go+xxf3BVqigCr9ih/uij7HD/dFWqKAKv2OH+6KPsUP90VaooAq/Yof7g/Kj7FD/cH5VaooAq/Yof7g/Kj7FD/zzFWqKAKv2KD/AJ5ik+ww/wByrdGKAKn2GH+5R9hg/wCeYq1iloAqfYYP+eYpPsEP90VcooAp/YIf7go+wQf3BVyigCkbCH+5R9gh/uVdooApfYIf7lJ/Z8X9wVeooApfYIf7lH2CH/nn+lXaKAKX9nwf88x+VH9nwf8APMflV2igCl/Z8H/PMflR/Z8H/PMVdooAo/2dB/cFH9nQf88xV6igCh/Z8P8AzzH5UHToP+eY/Kr9FAFD+zoP+eY/Kj+zoP8AnmPyq/RQBQ/s6D/nmPypP7Ng/wCedaFFAGf/AGbB/wA86P7Mg/ufpWhRQBn/ANmQf3P0pP7Nh/551o0UAZ39mQ/886P7Mg/551o0UAZ39mQf886P7Mg/551o0UAZp0uD/nnR/ZcH9ytKigDMOlwf3KP7Kh/uVp0UAZn9lQ/3KP7Kh/uVp0UAZn9lQ/3P0o/sqH+5+ladFAGX/ZMP9yj+yYf7lalFAGX/AGVD/wA86P7JhP8ABWpRQBl/2TB/cpP7Jg/uVq0UAZX9kw/3KT+yIP8AnnWtRQBk/wBkQf8APOj+yIP7i1rUUAZP9kQf3Fo/seD+5WtRQBk/2PB/cpP7Hg/551r0UAZH9jwf886Q6PB/crYooAxxo8H9yl/seD+5+la9FAGP/Y0H9z9KP7Gg/ufpWxRQBj/2LB/c/Sk/sWD+5+lbNFAGMdFg/ufpSf2LD/c/StqigDF/sWD+5+lIdFh/ufpW3RQBif2LD/c/Sj+xYf7n6Vt0UAYn9iw/3P0pDokP9wfjW5RQBh/2JD/cWj+xIf7i1uUY+lAGH/YkP9xaT+xYf7lbuPpRQBhf2JD/AHKT+w4P7lb1GKAMEaHB/dxT4tHhV+FrbxRQBBbw+Uu0dKn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2Q=="/>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8" name="Plassholder for innhold 3"/>
          <p:cNvPicPr>
            <a:picLocks noChangeAspect="1"/>
          </p:cNvPicPr>
          <p:nvPr/>
        </p:nvPicPr>
        <p:blipFill>
          <a:blip r:embed="rId2"/>
          <a:stretch>
            <a:fillRect/>
          </a:stretch>
        </p:blipFill>
        <p:spPr>
          <a:xfrm>
            <a:off x="3144142" y="1652451"/>
            <a:ext cx="6304658" cy="4350214"/>
          </a:xfrm>
          <a:prstGeom prst="rect">
            <a:avLst/>
          </a:prstGeom>
        </p:spPr>
      </p:pic>
      <p:sp>
        <p:nvSpPr>
          <p:cNvPr id="7" name="TekstSylinder 6"/>
          <p:cNvSpPr txBox="1"/>
          <p:nvPr/>
        </p:nvSpPr>
        <p:spPr>
          <a:xfrm>
            <a:off x="6110740" y="5138057"/>
            <a:ext cx="1872343" cy="369332"/>
          </a:xfrm>
          <a:prstGeom prst="rect">
            <a:avLst/>
          </a:prstGeom>
          <a:noFill/>
        </p:spPr>
        <p:txBody>
          <a:bodyPr wrap="square" rtlCol="0">
            <a:spAutoFit/>
          </a:bodyPr>
          <a:lstStyle/>
          <a:p>
            <a:r>
              <a:rPr lang="nb-NO" dirty="0" smtClean="0"/>
              <a:t>Vurdering</a:t>
            </a:r>
            <a:endParaRPr lang="nb-NO" dirty="0"/>
          </a:p>
        </p:txBody>
      </p:sp>
    </p:spTree>
    <p:extLst>
      <p:ext uri="{BB962C8B-B14F-4D97-AF65-F5344CB8AC3E}">
        <p14:creationId xmlns:p14="http://schemas.microsoft.com/office/powerpoint/2010/main" val="734285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Karakterer</a:t>
            </a:r>
            <a:endParaRPr lang="nb-NO" dirty="0"/>
          </a:p>
        </p:txBody>
      </p:sp>
      <p:sp>
        <p:nvSpPr>
          <p:cNvPr id="3" name="Plassholder for innhold 2"/>
          <p:cNvSpPr>
            <a:spLocks noGrp="1"/>
          </p:cNvSpPr>
          <p:nvPr>
            <p:ph idx="1"/>
          </p:nvPr>
        </p:nvSpPr>
        <p:spPr/>
        <p:txBody>
          <a:bodyPr>
            <a:normAutofit fontScale="92500" lnSpcReduction="20000"/>
          </a:bodyPr>
          <a:lstStyle/>
          <a:p>
            <a:r>
              <a:rPr lang="nb-NO" dirty="0" smtClean="0"/>
              <a:t>Sortering før inntak til videregående skole</a:t>
            </a:r>
          </a:p>
          <a:p>
            <a:pPr lvl="1"/>
            <a:r>
              <a:rPr lang="nb-NO" dirty="0" smtClean="0"/>
              <a:t>Evaluering av utdanningssystemet</a:t>
            </a:r>
          </a:p>
          <a:p>
            <a:pPr marL="457200" lvl="1" indent="0">
              <a:buNone/>
            </a:pPr>
            <a:endParaRPr lang="nb-NO" dirty="0" smtClean="0"/>
          </a:p>
          <a:p>
            <a:r>
              <a:rPr lang="nb-NO" dirty="0" smtClean="0"/>
              <a:t>Karakterene tar bort oppmerksomheten fra de rådgivende kommentarene</a:t>
            </a:r>
          </a:p>
          <a:p>
            <a:r>
              <a:rPr lang="nb-NO" dirty="0" smtClean="0"/>
              <a:t>Eleven ser ofte på karakteren som «slutten» av læringen.</a:t>
            </a:r>
          </a:p>
          <a:p>
            <a:r>
              <a:rPr lang="nb-NO" dirty="0"/>
              <a:t>Hvor mange i løpet av et halvt år? </a:t>
            </a:r>
          </a:p>
          <a:p>
            <a:pPr lvl="1"/>
            <a:r>
              <a:rPr lang="nb-NO" dirty="0"/>
              <a:t>10 </a:t>
            </a:r>
            <a:r>
              <a:rPr lang="nb-NO" dirty="0" smtClean="0"/>
              <a:t>fag…</a:t>
            </a:r>
          </a:p>
          <a:p>
            <a:r>
              <a:rPr lang="nb-NO" dirty="0" smtClean="0"/>
              <a:t>«Sett aldri karakter på elever mens de fortsatt lærer» (</a:t>
            </a:r>
            <a:r>
              <a:rPr lang="nb-NO" dirty="0" err="1" smtClean="0"/>
              <a:t>Kohn</a:t>
            </a:r>
            <a:r>
              <a:rPr lang="nb-NO" dirty="0" smtClean="0"/>
              <a:t>, 2006)</a:t>
            </a:r>
          </a:p>
          <a:p>
            <a:endParaRPr lang="nb-NO" dirty="0"/>
          </a:p>
          <a:p>
            <a:r>
              <a:rPr lang="nb-NO" dirty="0" smtClean="0"/>
              <a:t>Negativ påvirkning på læringsorienteringen</a:t>
            </a:r>
          </a:p>
          <a:p>
            <a:pPr lvl="1"/>
            <a:r>
              <a:rPr lang="nb-NO" dirty="0"/>
              <a:t>Resultatorientert vs. målorientert</a:t>
            </a:r>
          </a:p>
          <a:p>
            <a:pPr marL="0" indent="0">
              <a:buNone/>
            </a:pPr>
            <a:endParaRPr lang="nb-NO" dirty="0" smtClean="0"/>
          </a:p>
          <a:p>
            <a:pPr marL="0" indent="0">
              <a:buNone/>
            </a:pPr>
            <a:endParaRPr lang="nb-NO" dirty="0" smtClean="0"/>
          </a:p>
          <a:p>
            <a:pPr lvl="1"/>
            <a:endParaRPr lang="nb-NO" dirty="0"/>
          </a:p>
          <a:p>
            <a:pPr lvl="1"/>
            <a:endParaRPr lang="nb-NO" dirty="0"/>
          </a:p>
        </p:txBody>
      </p:sp>
    </p:spTree>
    <p:extLst>
      <p:ext uri="{BB962C8B-B14F-4D97-AF65-F5344CB8AC3E}">
        <p14:creationId xmlns:p14="http://schemas.microsoft.com/office/powerpoint/2010/main" val="351629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Prøve…</a:t>
            </a:r>
            <a:endParaRPr lang="nb-NO" dirty="0"/>
          </a:p>
        </p:txBody>
      </p:sp>
      <p:sp>
        <p:nvSpPr>
          <p:cNvPr id="3" name="Plassholder for innhold 2"/>
          <p:cNvSpPr>
            <a:spLocks noGrp="1"/>
          </p:cNvSpPr>
          <p:nvPr>
            <p:ph idx="1"/>
          </p:nvPr>
        </p:nvSpPr>
        <p:spPr/>
        <p:txBody>
          <a:bodyPr>
            <a:normAutofit/>
          </a:bodyPr>
          <a:lstStyle/>
          <a:p>
            <a:r>
              <a:rPr lang="nb-NO" dirty="0" smtClean="0"/>
              <a:t>Målingsverktøy</a:t>
            </a:r>
          </a:p>
          <a:p>
            <a:pPr lvl="1"/>
            <a:r>
              <a:rPr lang="nb-NO" dirty="0" smtClean="0"/>
              <a:t>Hemmer mer enn det fremmer</a:t>
            </a:r>
          </a:p>
          <a:p>
            <a:endParaRPr lang="nb-NO" dirty="0" smtClean="0"/>
          </a:p>
          <a:p>
            <a:r>
              <a:rPr lang="nb-NO" dirty="0" smtClean="0"/>
              <a:t>Prøveangst</a:t>
            </a:r>
          </a:p>
          <a:p>
            <a:pPr marL="0" indent="0">
              <a:buNone/>
            </a:pPr>
            <a:endParaRPr lang="nb-NO" dirty="0" smtClean="0"/>
          </a:p>
          <a:p>
            <a:r>
              <a:rPr lang="nb-NO" dirty="0" smtClean="0"/>
              <a:t>Bruken og intensjonen som avgjør</a:t>
            </a:r>
          </a:p>
          <a:p>
            <a:endParaRPr lang="nb-NO" dirty="0"/>
          </a:p>
          <a:p>
            <a:r>
              <a:rPr lang="nb-NO" dirty="0"/>
              <a:t>Se på kunnskap som et verktøy i stede for et mål</a:t>
            </a:r>
            <a:endParaRPr lang="nb-NO" dirty="0" smtClean="0"/>
          </a:p>
        </p:txBody>
      </p:sp>
    </p:spTree>
    <p:extLst>
      <p:ext uri="{BB962C8B-B14F-4D97-AF65-F5344CB8AC3E}">
        <p14:creationId xmlns:p14="http://schemas.microsoft.com/office/powerpoint/2010/main" val="399044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…og feile</a:t>
            </a:r>
            <a:endParaRPr lang="nb-NO" dirty="0"/>
          </a:p>
        </p:txBody>
      </p:sp>
      <p:sp>
        <p:nvSpPr>
          <p:cNvPr id="3" name="Plassholder for innhold 2"/>
          <p:cNvSpPr>
            <a:spLocks noGrp="1"/>
          </p:cNvSpPr>
          <p:nvPr>
            <p:ph idx="1"/>
          </p:nvPr>
        </p:nvSpPr>
        <p:spPr/>
        <p:txBody>
          <a:bodyPr/>
          <a:lstStyle/>
          <a:p>
            <a:r>
              <a:rPr lang="nb-NO" dirty="0" smtClean="0"/>
              <a:t>Feil må sees på som en mulighet for å lære</a:t>
            </a:r>
          </a:p>
          <a:p>
            <a:r>
              <a:rPr lang="nb-NO" dirty="0" smtClean="0"/>
              <a:t>Feil er spennende</a:t>
            </a:r>
          </a:p>
          <a:p>
            <a:pPr lvl="1"/>
            <a:r>
              <a:rPr lang="nb-NO" dirty="0" smtClean="0"/>
              <a:t>Indikerer en spenning mellom det vi vet </a:t>
            </a:r>
            <a:r>
              <a:rPr lang="nb-NO" u="sng" dirty="0" smtClean="0"/>
              <a:t>nå </a:t>
            </a:r>
            <a:r>
              <a:rPr lang="nb-NO" dirty="0" smtClean="0"/>
              <a:t>og det vi </a:t>
            </a:r>
            <a:r>
              <a:rPr lang="nb-NO" u="sng" dirty="0" smtClean="0"/>
              <a:t>kan</a:t>
            </a:r>
            <a:r>
              <a:rPr lang="nb-NO" dirty="0" smtClean="0"/>
              <a:t> vite</a:t>
            </a:r>
          </a:p>
          <a:p>
            <a:r>
              <a:rPr lang="nb-NO" dirty="0" smtClean="0"/>
              <a:t>Feil – vanskelig nok til at vi lærer</a:t>
            </a:r>
          </a:p>
          <a:p>
            <a:r>
              <a:rPr lang="nb-NO" dirty="0" smtClean="0"/>
              <a:t>Feil – potensiale for å lære</a:t>
            </a:r>
          </a:p>
          <a:p>
            <a:r>
              <a:rPr lang="nb-NO" dirty="0" smtClean="0"/>
              <a:t>Trene med feil i trygge omgivelser – fører til høyere prestasjoner</a:t>
            </a:r>
          </a:p>
          <a:p>
            <a:r>
              <a:rPr lang="nb-NO" dirty="0" smtClean="0"/>
              <a:t>Feil er en naturlig del av læring, og verdien er derfor av </a:t>
            </a:r>
            <a:r>
              <a:rPr lang="nb-NO" smtClean="0"/>
              <a:t>uvurderlig karakter </a:t>
            </a:r>
            <a:r>
              <a:rPr lang="nb-NO" dirty="0" smtClean="0"/>
              <a:t>i </a:t>
            </a:r>
            <a:r>
              <a:rPr lang="nb-NO" smtClean="0"/>
              <a:t>et klasserom</a:t>
            </a:r>
            <a:endParaRPr lang="nb-NO" dirty="0" smtClean="0"/>
          </a:p>
          <a:p>
            <a:pPr marL="0" indent="0">
              <a:buNone/>
            </a:pPr>
            <a:endParaRPr lang="nb-NO" dirty="0" smtClean="0"/>
          </a:p>
          <a:p>
            <a:endParaRPr lang="nb-NO" dirty="0"/>
          </a:p>
        </p:txBody>
      </p:sp>
    </p:spTree>
    <p:extLst>
      <p:ext uri="{BB962C8B-B14F-4D97-AF65-F5344CB8AC3E}">
        <p14:creationId xmlns:p14="http://schemas.microsoft.com/office/powerpoint/2010/main" val="380137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pPr marL="0" indent="0">
              <a:buNone/>
            </a:pPr>
            <a:r>
              <a:rPr lang="nb-NO" dirty="0" smtClean="0"/>
              <a:t> </a:t>
            </a:r>
          </a:p>
          <a:p>
            <a:r>
              <a:rPr lang="nb-NO" dirty="0"/>
              <a:t>«Det tar tid å </a:t>
            </a:r>
            <a:r>
              <a:rPr lang="nb-NO" dirty="0" smtClean="0"/>
              <a:t>tenke </a:t>
            </a:r>
            <a:r>
              <a:rPr lang="nb-NO" dirty="0"/>
              <a:t>helt nye tanker» (</a:t>
            </a:r>
            <a:r>
              <a:rPr lang="nb-NO" dirty="0" err="1"/>
              <a:t>Wåle</a:t>
            </a:r>
            <a:r>
              <a:rPr lang="nb-NO" dirty="0"/>
              <a:t> og Bunting, 2019)</a:t>
            </a:r>
          </a:p>
          <a:p>
            <a:pPr>
              <a:buFontTx/>
              <a:buChar char="-"/>
            </a:pPr>
            <a:endParaRPr lang="nb-NO" dirty="0"/>
          </a:p>
          <a:p>
            <a:pPr marL="0" indent="0">
              <a:buNone/>
            </a:pPr>
            <a:endParaRPr lang="nb-NO" dirty="0"/>
          </a:p>
          <a:p>
            <a:pPr marL="0" indent="0">
              <a:buNone/>
            </a:pPr>
            <a:r>
              <a:rPr lang="nb-NO" sz="2800" dirty="0" smtClean="0"/>
              <a:t>- «</a:t>
            </a:r>
            <a:r>
              <a:rPr lang="nb-NO" sz="2800" dirty="0" err="1"/>
              <a:t>Eg</a:t>
            </a:r>
            <a:r>
              <a:rPr lang="nb-NO" sz="2800" dirty="0"/>
              <a:t> kan </a:t>
            </a:r>
            <a:r>
              <a:rPr lang="nb-NO" sz="2800" dirty="0" err="1"/>
              <a:t>ikkje</a:t>
            </a:r>
            <a:r>
              <a:rPr lang="nb-NO" sz="2800" dirty="0" smtClean="0"/>
              <a:t>…»</a:t>
            </a:r>
          </a:p>
          <a:p>
            <a:pPr marL="0" indent="0">
              <a:buNone/>
            </a:pPr>
            <a:endParaRPr lang="nb-NO" sz="2800" dirty="0" smtClean="0"/>
          </a:p>
          <a:p>
            <a:pPr marL="0" indent="0">
              <a:buNone/>
            </a:pPr>
            <a:r>
              <a:rPr lang="nb-NO" sz="2800" dirty="0" smtClean="0"/>
              <a:t>- «</a:t>
            </a:r>
            <a:r>
              <a:rPr lang="nb-NO" sz="2800" dirty="0"/>
              <a:t>Ennå…»</a:t>
            </a:r>
          </a:p>
          <a:p>
            <a:endParaRPr lang="nb-NO" dirty="0"/>
          </a:p>
        </p:txBody>
      </p:sp>
    </p:spTree>
    <p:extLst>
      <p:ext uri="{BB962C8B-B14F-4D97-AF65-F5344CB8AC3E}">
        <p14:creationId xmlns:p14="http://schemas.microsoft.com/office/powerpoint/2010/main" val="377225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 2"/>
          <p:cNvGraphicFramePr>
            <a:graphicFrameLocks noGrp="1"/>
          </p:cNvGraphicFramePr>
          <p:nvPr>
            <p:extLst>
              <p:ext uri="{D42A27DB-BD31-4B8C-83A1-F6EECF244321}">
                <p14:modId xmlns:p14="http://schemas.microsoft.com/office/powerpoint/2010/main" val="183067887"/>
              </p:ext>
            </p:extLst>
          </p:nvPr>
        </p:nvGraphicFramePr>
        <p:xfrm>
          <a:off x="3573357" y="617304"/>
          <a:ext cx="4299784" cy="1777183"/>
        </p:xfrm>
        <a:graphic>
          <a:graphicData uri="http://schemas.openxmlformats.org/drawingml/2006/table">
            <a:tbl>
              <a:tblPr firstRow="1" bandRow="1">
                <a:tableStyleId>{5C22544A-7EE6-4342-B048-85BDC9FD1C3A}</a:tableStyleId>
              </a:tblPr>
              <a:tblGrid>
                <a:gridCol w="2071637">
                  <a:extLst>
                    <a:ext uri="{9D8B030D-6E8A-4147-A177-3AD203B41FA5}">
                      <a16:colId xmlns:a16="http://schemas.microsoft.com/office/drawing/2014/main" val="515085440"/>
                    </a:ext>
                  </a:extLst>
                </a:gridCol>
                <a:gridCol w="2228147">
                  <a:extLst>
                    <a:ext uri="{9D8B030D-6E8A-4147-A177-3AD203B41FA5}">
                      <a16:colId xmlns:a16="http://schemas.microsoft.com/office/drawing/2014/main" val="2196865334"/>
                    </a:ext>
                  </a:extLst>
                </a:gridCol>
              </a:tblGrid>
              <a:tr h="384678">
                <a:tc>
                  <a:txBody>
                    <a:bodyPr/>
                    <a:lstStyle/>
                    <a:p>
                      <a:r>
                        <a:rPr lang="nb-NO" sz="1600" b="1" dirty="0" smtClean="0">
                          <a:solidFill>
                            <a:schemeClr val="tx1"/>
                          </a:solidFill>
                        </a:rPr>
                        <a:t>Bra</a:t>
                      </a:r>
                      <a:endParaRPr lang="nb-NO" sz="1600" b="1" dirty="0">
                        <a:solidFill>
                          <a:schemeClr val="tx1"/>
                        </a:solidFill>
                      </a:endParaRPr>
                    </a:p>
                  </a:txBody>
                  <a:tcPr/>
                </a:tc>
                <a:tc>
                  <a:txBody>
                    <a:bodyPr/>
                    <a:lstStyle/>
                    <a:p>
                      <a:r>
                        <a:rPr lang="nb-NO" b="1" dirty="0" smtClean="0">
                          <a:solidFill>
                            <a:schemeClr val="tx1"/>
                          </a:solidFill>
                        </a:rPr>
                        <a:t>58%</a:t>
                      </a:r>
                      <a:endParaRPr lang="nb-NO" b="1" dirty="0">
                        <a:solidFill>
                          <a:schemeClr val="tx1"/>
                        </a:solidFill>
                      </a:endParaRPr>
                    </a:p>
                  </a:txBody>
                  <a:tcPr/>
                </a:tc>
                <a:extLst>
                  <a:ext uri="{0D108BD9-81ED-4DB2-BD59-A6C34878D82A}">
                    <a16:rowId xmlns:a16="http://schemas.microsoft.com/office/drawing/2014/main" val="4289015872"/>
                  </a:ext>
                </a:extLst>
              </a:tr>
              <a:tr h="853471">
                <a:tc>
                  <a:txBody>
                    <a:bodyPr/>
                    <a:lstStyle/>
                    <a:p>
                      <a:r>
                        <a:rPr lang="nb-NO" sz="1600" b="1" dirty="0" smtClean="0">
                          <a:solidFill>
                            <a:schemeClr val="tx1"/>
                          </a:solidFill>
                        </a:rPr>
                        <a:t>Ingen meining</a:t>
                      </a:r>
                      <a:endParaRPr lang="nb-NO" sz="1600" b="1" dirty="0">
                        <a:solidFill>
                          <a:schemeClr val="tx1"/>
                        </a:solidFill>
                      </a:endParaRPr>
                    </a:p>
                  </a:txBody>
                  <a:tcPr/>
                </a:tc>
                <a:tc>
                  <a:txBody>
                    <a:bodyPr/>
                    <a:lstStyle/>
                    <a:p>
                      <a:r>
                        <a:rPr lang="nb-NO" b="1" dirty="0" smtClean="0">
                          <a:solidFill>
                            <a:schemeClr val="tx1"/>
                          </a:solidFill>
                        </a:rPr>
                        <a:t>23%</a:t>
                      </a:r>
                      <a:endParaRPr lang="nb-NO" b="1" dirty="0">
                        <a:solidFill>
                          <a:schemeClr val="tx1"/>
                        </a:solidFill>
                      </a:endParaRPr>
                    </a:p>
                  </a:txBody>
                  <a:tcPr/>
                </a:tc>
                <a:extLst>
                  <a:ext uri="{0D108BD9-81ED-4DB2-BD59-A6C34878D82A}">
                    <a16:rowId xmlns:a16="http://schemas.microsoft.com/office/drawing/2014/main" val="3320502235"/>
                  </a:ext>
                </a:extLst>
              </a:tr>
              <a:tr h="539034">
                <a:tc>
                  <a:txBody>
                    <a:bodyPr/>
                    <a:lstStyle/>
                    <a:p>
                      <a:r>
                        <a:rPr lang="nb-NO" sz="1600" b="1" dirty="0" err="1" smtClean="0">
                          <a:solidFill>
                            <a:schemeClr val="tx1"/>
                          </a:solidFill>
                        </a:rPr>
                        <a:t>Dårleg</a:t>
                      </a:r>
                      <a:endParaRPr lang="nb-NO" sz="1600" b="1" dirty="0">
                        <a:solidFill>
                          <a:schemeClr val="tx1"/>
                        </a:solidFill>
                      </a:endParaRPr>
                    </a:p>
                  </a:txBody>
                  <a:tcPr/>
                </a:tc>
                <a:tc>
                  <a:txBody>
                    <a:bodyPr/>
                    <a:lstStyle/>
                    <a:p>
                      <a:r>
                        <a:rPr lang="nb-NO" b="1" dirty="0" smtClean="0">
                          <a:solidFill>
                            <a:schemeClr val="tx1"/>
                          </a:solidFill>
                        </a:rPr>
                        <a:t>19%</a:t>
                      </a:r>
                      <a:endParaRPr lang="nb-NO" b="1" dirty="0">
                        <a:solidFill>
                          <a:schemeClr val="tx1"/>
                        </a:solidFill>
                      </a:endParaRPr>
                    </a:p>
                  </a:txBody>
                  <a:tcPr/>
                </a:tc>
                <a:extLst>
                  <a:ext uri="{0D108BD9-81ED-4DB2-BD59-A6C34878D82A}">
                    <a16:rowId xmlns:a16="http://schemas.microsoft.com/office/drawing/2014/main" val="1536402145"/>
                  </a:ext>
                </a:extLst>
              </a:tr>
            </a:tbl>
          </a:graphicData>
        </a:graphic>
      </p:graphicFrame>
      <p:sp>
        <p:nvSpPr>
          <p:cNvPr id="4" name="TekstSylinder 3"/>
          <p:cNvSpPr txBox="1"/>
          <p:nvPr/>
        </p:nvSpPr>
        <p:spPr>
          <a:xfrm>
            <a:off x="4680488" y="247973"/>
            <a:ext cx="3409627" cy="369332"/>
          </a:xfrm>
          <a:prstGeom prst="rect">
            <a:avLst/>
          </a:prstGeom>
          <a:noFill/>
        </p:spPr>
        <p:txBody>
          <a:bodyPr wrap="square" rtlCol="0">
            <a:spAutoFit/>
          </a:bodyPr>
          <a:lstStyle/>
          <a:p>
            <a:r>
              <a:rPr lang="nb-NO" dirty="0" smtClean="0"/>
              <a:t>10. klasse</a:t>
            </a:r>
            <a:endParaRPr lang="nb-NO" dirty="0"/>
          </a:p>
        </p:txBody>
      </p:sp>
      <p:sp>
        <p:nvSpPr>
          <p:cNvPr id="5" name="TekstSylinder 4"/>
          <p:cNvSpPr txBox="1"/>
          <p:nvPr/>
        </p:nvSpPr>
        <p:spPr>
          <a:xfrm>
            <a:off x="4680488" y="2436960"/>
            <a:ext cx="1704814" cy="369332"/>
          </a:xfrm>
          <a:prstGeom prst="rect">
            <a:avLst/>
          </a:prstGeom>
          <a:noFill/>
        </p:spPr>
        <p:txBody>
          <a:bodyPr wrap="square" rtlCol="0">
            <a:spAutoFit/>
          </a:bodyPr>
          <a:lstStyle/>
          <a:p>
            <a:r>
              <a:rPr lang="nb-NO" dirty="0" smtClean="0"/>
              <a:t>9. klasse</a:t>
            </a:r>
            <a:endParaRPr lang="nb-NO" dirty="0"/>
          </a:p>
        </p:txBody>
      </p:sp>
      <p:graphicFrame>
        <p:nvGraphicFramePr>
          <p:cNvPr id="6" name="Tabell 5"/>
          <p:cNvGraphicFramePr>
            <a:graphicFrameLocks noGrp="1"/>
          </p:cNvGraphicFramePr>
          <p:nvPr>
            <p:extLst>
              <p:ext uri="{D42A27DB-BD31-4B8C-83A1-F6EECF244321}">
                <p14:modId xmlns:p14="http://schemas.microsoft.com/office/powerpoint/2010/main" val="1298872748"/>
              </p:ext>
            </p:extLst>
          </p:nvPr>
        </p:nvGraphicFramePr>
        <p:xfrm>
          <a:off x="3573356" y="2838390"/>
          <a:ext cx="4299784" cy="1651000"/>
        </p:xfrm>
        <a:graphic>
          <a:graphicData uri="http://schemas.openxmlformats.org/drawingml/2006/table">
            <a:tbl>
              <a:tblPr firstRow="1" bandRow="1">
                <a:tableStyleId>{5C22544A-7EE6-4342-B048-85BDC9FD1C3A}</a:tableStyleId>
              </a:tblPr>
              <a:tblGrid>
                <a:gridCol w="1804556">
                  <a:extLst>
                    <a:ext uri="{9D8B030D-6E8A-4147-A177-3AD203B41FA5}">
                      <a16:colId xmlns:a16="http://schemas.microsoft.com/office/drawing/2014/main" val="3870113597"/>
                    </a:ext>
                  </a:extLst>
                </a:gridCol>
                <a:gridCol w="2495228">
                  <a:extLst>
                    <a:ext uri="{9D8B030D-6E8A-4147-A177-3AD203B41FA5}">
                      <a16:colId xmlns:a16="http://schemas.microsoft.com/office/drawing/2014/main" val="2266745674"/>
                    </a:ext>
                  </a:extLst>
                </a:gridCol>
              </a:tblGrid>
              <a:tr h="370840">
                <a:tc>
                  <a:txBody>
                    <a:bodyPr/>
                    <a:lstStyle/>
                    <a:p>
                      <a:r>
                        <a:rPr lang="nb-NO" dirty="0" smtClean="0"/>
                        <a:t>Det funker bra</a:t>
                      </a:r>
                      <a:endParaRPr lang="nb-NO" dirty="0"/>
                    </a:p>
                  </a:txBody>
                  <a:tcPr/>
                </a:tc>
                <a:tc>
                  <a:txBody>
                    <a:bodyPr/>
                    <a:lstStyle/>
                    <a:p>
                      <a:r>
                        <a:rPr lang="nb-NO" dirty="0" smtClean="0"/>
                        <a:t>50 %</a:t>
                      </a:r>
                      <a:endParaRPr lang="nb-NO" dirty="0"/>
                    </a:p>
                  </a:txBody>
                  <a:tcPr/>
                </a:tc>
                <a:extLst>
                  <a:ext uri="{0D108BD9-81ED-4DB2-BD59-A6C34878D82A}">
                    <a16:rowId xmlns:a16="http://schemas.microsoft.com/office/drawing/2014/main" val="361183038"/>
                  </a:ext>
                </a:extLst>
              </a:tr>
              <a:tr h="370840">
                <a:tc>
                  <a:txBody>
                    <a:bodyPr/>
                    <a:lstStyle/>
                    <a:p>
                      <a:r>
                        <a:rPr lang="nb-NO" dirty="0" smtClean="0"/>
                        <a:t>Har ingen meining</a:t>
                      </a:r>
                      <a:endParaRPr lang="nb-NO" dirty="0"/>
                    </a:p>
                  </a:txBody>
                  <a:tcPr/>
                </a:tc>
                <a:tc>
                  <a:txBody>
                    <a:bodyPr/>
                    <a:lstStyle/>
                    <a:p>
                      <a:r>
                        <a:rPr lang="nb-NO" dirty="0" smtClean="0"/>
                        <a:t>35 %</a:t>
                      </a:r>
                      <a:endParaRPr lang="nb-NO" dirty="0"/>
                    </a:p>
                  </a:txBody>
                  <a:tcPr/>
                </a:tc>
                <a:extLst>
                  <a:ext uri="{0D108BD9-81ED-4DB2-BD59-A6C34878D82A}">
                    <a16:rowId xmlns:a16="http://schemas.microsoft.com/office/drawing/2014/main" val="2468312586"/>
                  </a:ext>
                </a:extLst>
              </a:tr>
              <a:tr h="370840">
                <a:tc>
                  <a:txBody>
                    <a:bodyPr/>
                    <a:lstStyle/>
                    <a:p>
                      <a:r>
                        <a:rPr lang="nb-NO" dirty="0" smtClean="0"/>
                        <a:t>Det funker dårlig</a:t>
                      </a:r>
                      <a:endParaRPr lang="nb-NO" dirty="0"/>
                    </a:p>
                  </a:txBody>
                  <a:tcPr/>
                </a:tc>
                <a:tc>
                  <a:txBody>
                    <a:bodyPr/>
                    <a:lstStyle/>
                    <a:p>
                      <a:r>
                        <a:rPr lang="nb-NO" dirty="0" smtClean="0"/>
                        <a:t>15 %</a:t>
                      </a:r>
                      <a:endParaRPr lang="nb-NO" dirty="0"/>
                    </a:p>
                  </a:txBody>
                  <a:tcPr/>
                </a:tc>
                <a:extLst>
                  <a:ext uri="{0D108BD9-81ED-4DB2-BD59-A6C34878D82A}">
                    <a16:rowId xmlns:a16="http://schemas.microsoft.com/office/drawing/2014/main" val="1307841362"/>
                  </a:ext>
                </a:extLst>
              </a:tr>
            </a:tbl>
          </a:graphicData>
        </a:graphic>
      </p:graphicFrame>
      <p:sp>
        <p:nvSpPr>
          <p:cNvPr id="7" name="TekstSylinder 6"/>
          <p:cNvSpPr txBox="1"/>
          <p:nvPr/>
        </p:nvSpPr>
        <p:spPr>
          <a:xfrm>
            <a:off x="4680488" y="4521488"/>
            <a:ext cx="2750948" cy="369332"/>
          </a:xfrm>
          <a:prstGeom prst="rect">
            <a:avLst/>
          </a:prstGeom>
          <a:noFill/>
        </p:spPr>
        <p:txBody>
          <a:bodyPr wrap="square" rtlCol="0">
            <a:spAutoFit/>
          </a:bodyPr>
          <a:lstStyle/>
          <a:p>
            <a:r>
              <a:rPr lang="nb-NO" dirty="0" smtClean="0"/>
              <a:t>8. klasse</a:t>
            </a:r>
            <a:endParaRPr lang="nb-NO" dirty="0"/>
          </a:p>
        </p:txBody>
      </p:sp>
      <p:graphicFrame>
        <p:nvGraphicFramePr>
          <p:cNvPr id="8" name="Tabell 7"/>
          <p:cNvGraphicFramePr>
            <a:graphicFrameLocks noGrp="1"/>
          </p:cNvGraphicFramePr>
          <p:nvPr>
            <p:extLst>
              <p:ext uri="{D42A27DB-BD31-4B8C-83A1-F6EECF244321}">
                <p14:modId xmlns:p14="http://schemas.microsoft.com/office/powerpoint/2010/main" val="4293477655"/>
              </p:ext>
            </p:extLst>
          </p:nvPr>
        </p:nvGraphicFramePr>
        <p:xfrm>
          <a:off x="3573356" y="4900775"/>
          <a:ext cx="4299784" cy="1651000"/>
        </p:xfrm>
        <a:graphic>
          <a:graphicData uri="http://schemas.openxmlformats.org/drawingml/2006/table">
            <a:tbl>
              <a:tblPr firstRow="1" bandRow="1">
                <a:tableStyleId>{5C22544A-7EE6-4342-B048-85BDC9FD1C3A}</a:tableStyleId>
              </a:tblPr>
              <a:tblGrid>
                <a:gridCol w="2006034">
                  <a:extLst>
                    <a:ext uri="{9D8B030D-6E8A-4147-A177-3AD203B41FA5}">
                      <a16:colId xmlns:a16="http://schemas.microsoft.com/office/drawing/2014/main" val="1594295389"/>
                    </a:ext>
                  </a:extLst>
                </a:gridCol>
                <a:gridCol w="2293750">
                  <a:extLst>
                    <a:ext uri="{9D8B030D-6E8A-4147-A177-3AD203B41FA5}">
                      <a16:colId xmlns:a16="http://schemas.microsoft.com/office/drawing/2014/main" val="2593879692"/>
                    </a:ext>
                  </a:extLst>
                </a:gridCol>
              </a:tblGrid>
              <a:tr h="370840">
                <a:tc>
                  <a:txBody>
                    <a:bodyPr/>
                    <a:lstStyle/>
                    <a:p>
                      <a:r>
                        <a:rPr lang="nb-NO" dirty="0" smtClean="0"/>
                        <a:t>Det funker bra</a:t>
                      </a:r>
                      <a:endParaRPr lang="nb-NO" dirty="0"/>
                    </a:p>
                  </a:txBody>
                  <a:tcPr/>
                </a:tc>
                <a:tc>
                  <a:txBody>
                    <a:bodyPr/>
                    <a:lstStyle/>
                    <a:p>
                      <a:r>
                        <a:rPr lang="nb-NO" dirty="0" smtClean="0"/>
                        <a:t>30 %</a:t>
                      </a:r>
                      <a:endParaRPr lang="nb-NO" dirty="0"/>
                    </a:p>
                  </a:txBody>
                  <a:tcPr/>
                </a:tc>
                <a:extLst>
                  <a:ext uri="{0D108BD9-81ED-4DB2-BD59-A6C34878D82A}">
                    <a16:rowId xmlns:a16="http://schemas.microsoft.com/office/drawing/2014/main" val="3019414907"/>
                  </a:ext>
                </a:extLst>
              </a:tr>
              <a:tr h="370840">
                <a:tc>
                  <a:txBody>
                    <a:bodyPr/>
                    <a:lstStyle/>
                    <a:p>
                      <a:r>
                        <a:rPr lang="nb-NO" dirty="0" smtClean="0"/>
                        <a:t>Har ingen meining</a:t>
                      </a:r>
                      <a:endParaRPr lang="nb-NO" dirty="0"/>
                    </a:p>
                  </a:txBody>
                  <a:tcPr/>
                </a:tc>
                <a:tc>
                  <a:txBody>
                    <a:bodyPr/>
                    <a:lstStyle/>
                    <a:p>
                      <a:r>
                        <a:rPr lang="nb-NO" dirty="0" smtClean="0"/>
                        <a:t>23 %</a:t>
                      </a:r>
                      <a:endParaRPr lang="nb-NO" dirty="0"/>
                    </a:p>
                  </a:txBody>
                  <a:tcPr/>
                </a:tc>
                <a:extLst>
                  <a:ext uri="{0D108BD9-81ED-4DB2-BD59-A6C34878D82A}">
                    <a16:rowId xmlns:a16="http://schemas.microsoft.com/office/drawing/2014/main" val="2007316280"/>
                  </a:ext>
                </a:extLst>
              </a:tr>
              <a:tr h="370840">
                <a:tc>
                  <a:txBody>
                    <a:bodyPr/>
                    <a:lstStyle/>
                    <a:p>
                      <a:r>
                        <a:rPr lang="nb-NO" dirty="0" smtClean="0"/>
                        <a:t>Det funker dårlig</a:t>
                      </a:r>
                      <a:endParaRPr lang="nb-NO" dirty="0"/>
                    </a:p>
                  </a:txBody>
                  <a:tcPr/>
                </a:tc>
                <a:tc>
                  <a:txBody>
                    <a:bodyPr/>
                    <a:lstStyle/>
                    <a:p>
                      <a:r>
                        <a:rPr lang="nb-NO" dirty="0" smtClean="0"/>
                        <a:t>46</a:t>
                      </a:r>
                      <a:r>
                        <a:rPr lang="nb-NO" baseline="0" dirty="0" smtClean="0"/>
                        <a:t> </a:t>
                      </a:r>
                      <a:r>
                        <a:rPr lang="nb-NO" dirty="0" smtClean="0"/>
                        <a:t>%</a:t>
                      </a:r>
                      <a:endParaRPr lang="nb-NO" dirty="0"/>
                    </a:p>
                  </a:txBody>
                  <a:tcPr/>
                </a:tc>
                <a:extLst>
                  <a:ext uri="{0D108BD9-81ED-4DB2-BD59-A6C34878D82A}">
                    <a16:rowId xmlns:a16="http://schemas.microsoft.com/office/drawing/2014/main" val="768692836"/>
                  </a:ext>
                </a:extLst>
              </a:tr>
            </a:tbl>
          </a:graphicData>
        </a:graphic>
      </p:graphicFrame>
    </p:spTree>
    <p:extLst>
      <p:ext uri="{BB962C8B-B14F-4D97-AF65-F5344CB8AC3E}">
        <p14:creationId xmlns:p14="http://schemas.microsoft.com/office/powerpoint/2010/main" val="28853567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347993" y="286720"/>
            <a:ext cx="9156619" cy="1239863"/>
          </a:xfrm>
        </p:spPr>
        <p:txBody>
          <a:bodyPr>
            <a:normAutofit fontScale="90000"/>
          </a:bodyPr>
          <a:lstStyle/>
          <a:p>
            <a:r>
              <a:rPr lang="nb-NO" dirty="0"/>
              <a:t>Ny strategiplan for Tysværskolen – </a:t>
            </a:r>
            <a:r>
              <a:rPr lang="nb-NO" dirty="0" smtClean="0"/>
              <a:t/>
            </a:r>
            <a:br>
              <a:rPr lang="nb-NO" dirty="0" smtClean="0"/>
            </a:br>
            <a:r>
              <a:rPr lang="nb-NO" dirty="0" smtClean="0"/>
              <a:t>mål </a:t>
            </a:r>
            <a:r>
              <a:rPr lang="nb-NO" dirty="0"/>
              <a:t>for perioden 2021 - 2025</a:t>
            </a:r>
            <a:br>
              <a:rPr lang="nb-NO" dirty="0"/>
            </a:br>
            <a:r>
              <a:rPr lang="nb-NO" dirty="0"/>
              <a:t/>
            </a:r>
            <a:br>
              <a:rPr lang="nb-NO" dirty="0"/>
            </a:br>
            <a:endParaRPr lang="nb-NO" dirty="0"/>
          </a:p>
        </p:txBody>
      </p:sp>
      <p:pic>
        <p:nvPicPr>
          <p:cNvPr id="4" name="Plassholder for innhold 3"/>
          <p:cNvPicPr>
            <a:picLocks noGrp="1" noChangeAspect="1"/>
          </p:cNvPicPr>
          <p:nvPr>
            <p:ph idx="1"/>
          </p:nvPr>
        </p:nvPicPr>
        <p:blipFill>
          <a:blip r:embed="rId2"/>
          <a:stretch>
            <a:fillRect/>
          </a:stretch>
        </p:blipFill>
        <p:spPr>
          <a:xfrm>
            <a:off x="3262140" y="1626194"/>
            <a:ext cx="8929860" cy="5023047"/>
          </a:xfrm>
          <a:prstGeom prst="rect">
            <a:avLst/>
          </a:prstGeom>
        </p:spPr>
      </p:pic>
    </p:spTree>
    <p:extLst>
      <p:ext uri="{BB962C8B-B14F-4D97-AF65-F5344CB8AC3E}">
        <p14:creationId xmlns:p14="http://schemas.microsoft.com/office/powerpoint/2010/main" val="18415550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p:cNvPicPr>
            <a:picLocks noChangeAspect="1"/>
          </p:cNvPicPr>
          <p:nvPr/>
        </p:nvPicPr>
        <p:blipFill>
          <a:blip r:embed="rId2"/>
          <a:stretch>
            <a:fillRect/>
          </a:stretch>
        </p:blipFill>
        <p:spPr>
          <a:xfrm>
            <a:off x="4770495" y="317715"/>
            <a:ext cx="5957316" cy="804672"/>
          </a:xfrm>
          <a:prstGeom prst="rect">
            <a:avLst/>
          </a:prstGeom>
        </p:spPr>
      </p:pic>
      <p:pic>
        <p:nvPicPr>
          <p:cNvPr id="4" name="Plassholder for innhold 3"/>
          <p:cNvPicPr>
            <a:picLocks noGrp="1"/>
          </p:cNvPicPr>
          <p:nvPr>
            <p:ph idx="1"/>
          </p:nvPr>
        </p:nvPicPr>
        <p:blipFill>
          <a:blip r:embed="rId3"/>
          <a:stretch>
            <a:fillRect/>
          </a:stretch>
        </p:blipFill>
        <p:spPr>
          <a:xfrm>
            <a:off x="3378631" y="1991533"/>
            <a:ext cx="7191213" cy="4432514"/>
          </a:xfrm>
          <a:prstGeom prst="rect">
            <a:avLst/>
          </a:prstGeom>
        </p:spPr>
      </p:pic>
    </p:spTree>
    <p:extLst>
      <p:ext uri="{BB962C8B-B14F-4D97-AF65-F5344CB8AC3E}">
        <p14:creationId xmlns:p14="http://schemas.microsoft.com/office/powerpoint/2010/main" val="557851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Satsingsområde 2021 – 2022</a:t>
            </a:r>
            <a:br>
              <a:rPr lang="nb-NO" dirty="0" smtClean="0"/>
            </a:br>
            <a:r>
              <a:rPr lang="nb-NO" dirty="0" err="1" smtClean="0">
                <a:solidFill>
                  <a:schemeClr val="accent2"/>
                </a:solidFill>
              </a:rPr>
              <a:t>Inkluderande</a:t>
            </a:r>
            <a:r>
              <a:rPr lang="nb-NO" dirty="0" smtClean="0">
                <a:solidFill>
                  <a:schemeClr val="accent2"/>
                </a:solidFill>
              </a:rPr>
              <a:t> læringsmiljø</a:t>
            </a:r>
            <a:endParaRPr lang="nb-NO" dirty="0">
              <a:solidFill>
                <a:schemeClr val="accent2"/>
              </a:solidFill>
            </a:endParaRP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2431724378"/>
              </p:ext>
            </p:extLst>
          </p:nvPr>
        </p:nvGraphicFramePr>
        <p:xfrm>
          <a:off x="2774197" y="2255003"/>
          <a:ext cx="7671661" cy="2657960"/>
        </p:xfrm>
        <a:graphic>
          <a:graphicData uri="http://schemas.openxmlformats.org/drawingml/2006/table">
            <a:tbl>
              <a:tblPr firstRow="1" firstCol="1" bandRow="1">
                <a:tableStyleId>{5C22544A-7EE6-4342-B048-85BDC9FD1C3A}</a:tableStyleId>
              </a:tblPr>
              <a:tblGrid>
                <a:gridCol w="2053124">
                  <a:extLst>
                    <a:ext uri="{9D8B030D-6E8A-4147-A177-3AD203B41FA5}">
                      <a16:colId xmlns:a16="http://schemas.microsoft.com/office/drawing/2014/main" val="1544338384"/>
                    </a:ext>
                  </a:extLst>
                </a:gridCol>
                <a:gridCol w="5618537">
                  <a:extLst>
                    <a:ext uri="{9D8B030D-6E8A-4147-A177-3AD203B41FA5}">
                      <a16:colId xmlns:a16="http://schemas.microsoft.com/office/drawing/2014/main" val="2105853552"/>
                    </a:ext>
                  </a:extLst>
                </a:gridCol>
              </a:tblGrid>
              <a:tr h="700767">
                <a:tc>
                  <a:txBody>
                    <a:bodyPr/>
                    <a:lstStyle/>
                    <a:p>
                      <a:pPr>
                        <a:lnSpc>
                          <a:spcPct val="115000"/>
                        </a:lnSpc>
                        <a:spcAft>
                          <a:spcPts val="0"/>
                        </a:spcAft>
                      </a:pPr>
                      <a:r>
                        <a:rPr lang="nb-NO" sz="1100">
                          <a:effectLst/>
                        </a:rPr>
                        <a:t>Fokusområde</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nb-NO" sz="1100">
                          <a:effectLst/>
                        </a:rPr>
                        <a:t>Framtidsbilde </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86395387"/>
                  </a:ext>
                </a:extLst>
              </a:tr>
              <a:tr h="1957193">
                <a:tc>
                  <a:txBody>
                    <a:bodyPr/>
                    <a:lstStyle/>
                    <a:p>
                      <a:pPr>
                        <a:lnSpc>
                          <a:spcPct val="115000"/>
                        </a:lnSpc>
                        <a:spcAft>
                          <a:spcPts val="0"/>
                        </a:spcAft>
                      </a:pPr>
                      <a:r>
                        <a:rPr lang="nb-NO" sz="1000">
                          <a:effectLst/>
                        </a:rPr>
                        <a:t>Inkluderande læringsmiljø</a:t>
                      </a:r>
                      <a:endParaRPr lang="nb-NO"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fontAlgn="base">
                        <a:lnSpc>
                          <a:spcPct val="115000"/>
                        </a:lnSpc>
                        <a:spcAft>
                          <a:spcPts val="0"/>
                        </a:spcAft>
                      </a:pPr>
                      <a:r>
                        <a:rPr lang="nn-NO" sz="1000" dirty="0">
                          <a:effectLst/>
                        </a:rPr>
                        <a:t>I Tysvær bidrar elevar, føresette og tilsette i skulen til at kvar og ein finn sin plass i fellesskapet og opplever seg verdsett. Opplæringa inkluderer alle. Godt tverrfagleg samarbeid støtter opp om dette.</a:t>
                      </a:r>
                      <a:endParaRPr lang="nb-N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06705932"/>
                  </a:ext>
                </a:extLst>
              </a:tr>
            </a:tbl>
          </a:graphicData>
        </a:graphic>
      </p:graphicFrame>
    </p:spTree>
    <p:extLst>
      <p:ext uri="{BB962C8B-B14F-4D97-AF65-F5344CB8AC3E}">
        <p14:creationId xmlns:p14="http://schemas.microsoft.com/office/powerpoint/2010/main" val="3062472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a:bodyPr>
          <a:lstStyle/>
          <a:p>
            <a:r>
              <a:rPr lang="nb-NO" sz="4000" dirty="0" smtClean="0"/>
              <a:t>Ny læreplan – Ny vurderingspraksis</a:t>
            </a:r>
            <a:endParaRPr lang="nb-NO" sz="4000" dirty="0"/>
          </a:p>
        </p:txBody>
      </p:sp>
      <p:sp>
        <p:nvSpPr>
          <p:cNvPr id="3" name="Undertittel 2"/>
          <p:cNvSpPr>
            <a:spLocks noGrp="1"/>
          </p:cNvSpPr>
          <p:nvPr>
            <p:ph type="subTitle" idx="1"/>
          </p:nvPr>
        </p:nvSpPr>
        <p:spPr/>
        <p:txBody>
          <a:bodyPr/>
          <a:lstStyle/>
          <a:p>
            <a:r>
              <a:rPr lang="nb-NO" dirty="0" smtClean="0"/>
              <a:t>Endring i forskrift til Opplæringslova 1.8.2020</a:t>
            </a:r>
            <a:endParaRPr lang="nb-NO" dirty="0"/>
          </a:p>
        </p:txBody>
      </p:sp>
    </p:spTree>
    <p:extLst>
      <p:ext uri="{BB962C8B-B14F-4D97-AF65-F5344CB8AC3E}">
        <p14:creationId xmlns:p14="http://schemas.microsoft.com/office/powerpoint/2010/main" val="16698811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IBS </a:t>
            </a:r>
            <a:r>
              <a:rPr lang="nb-NO" dirty="0" smtClean="0"/>
              <a:t>prosjektet </a:t>
            </a:r>
            <a:endParaRPr lang="nb-NO" dirty="0"/>
          </a:p>
        </p:txBody>
      </p:sp>
      <p:sp>
        <p:nvSpPr>
          <p:cNvPr id="3" name="Plassholder for innhold 2"/>
          <p:cNvSpPr>
            <a:spLocks noGrp="1"/>
          </p:cNvSpPr>
          <p:nvPr>
            <p:ph idx="1"/>
          </p:nvPr>
        </p:nvSpPr>
        <p:spPr/>
        <p:txBody>
          <a:bodyPr/>
          <a:lstStyle/>
          <a:p>
            <a:r>
              <a:rPr lang="nb-NO" dirty="0" err="1" smtClean="0"/>
              <a:t>Inkluderande</a:t>
            </a:r>
            <a:r>
              <a:rPr lang="nb-NO" dirty="0" smtClean="0"/>
              <a:t> barnehage- skule samarbeid.</a:t>
            </a:r>
          </a:p>
          <a:p>
            <a:endParaRPr lang="nb-NO" dirty="0"/>
          </a:p>
        </p:txBody>
      </p:sp>
      <p:pic>
        <p:nvPicPr>
          <p:cNvPr id="4" name="Bilde 3"/>
          <p:cNvPicPr>
            <a:picLocks noChangeAspect="1"/>
          </p:cNvPicPr>
          <p:nvPr/>
        </p:nvPicPr>
        <p:blipFill>
          <a:blip r:embed="rId2"/>
          <a:stretch>
            <a:fillRect/>
          </a:stretch>
        </p:blipFill>
        <p:spPr>
          <a:xfrm>
            <a:off x="3014662" y="2720033"/>
            <a:ext cx="4130057" cy="4015014"/>
          </a:xfrm>
          <a:prstGeom prst="rect">
            <a:avLst/>
          </a:prstGeom>
        </p:spPr>
      </p:pic>
      <p:sp>
        <p:nvSpPr>
          <p:cNvPr id="5" name="TekstSylinder 4"/>
          <p:cNvSpPr txBox="1"/>
          <p:nvPr/>
        </p:nvSpPr>
        <p:spPr>
          <a:xfrm>
            <a:off x="7570169" y="2720033"/>
            <a:ext cx="4621831" cy="2585323"/>
          </a:xfrm>
          <a:prstGeom prst="rect">
            <a:avLst/>
          </a:prstGeom>
          <a:noFill/>
        </p:spPr>
        <p:txBody>
          <a:bodyPr wrap="square" rtlCol="0">
            <a:spAutoFit/>
          </a:bodyPr>
          <a:lstStyle/>
          <a:p>
            <a:r>
              <a:rPr lang="nb-NO" b="1" dirty="0">
                <a:solidFill>
                  <a:srgbClr val="303030"/>
                </a:solidFill>
                <a:latin typeface="Montserrat"/>
              </a:rPr>
              <a:t>Læringsmiljøprosjektet - støtte fra eksterne </a:t>
            </a:r>
            <a:r>
              <a:rPr lang="nb-NO" b="1" dirty="0" smtClean="0">
                <a:solidFill>
                  <a:srgbClr val="303030"/>
                </a:solidFill>
                <a:latin typeface="Montserrat"/>
              </a:rPr>
              <a:t>veiledere</a:t>
            </a:r>
          </a:p>
          <a:p>
            <a:endParaRPr lang="nb-NO" b="1" dirty="0">
              <a:solidFill>
                <a:srgbClr val="303030"/>
              </a:solidFill>
              <a:latin typeface="Montserrat"/>
            </a:endParaRPr>
          </a:p>
          <a:p>
            <a:r>
              <a:rPr lang="nb-NO" dirty="0">
                <a:solidFill>
                  <a:srgbClr val="303030"/>
                </a:solidFill>
                <a:latin typeface="Roboto"/>
              </a:rPr>
              <a:t>Læringsmiljøprosjektet er et tilbud til kommuner med barnehager og skoler som ønsker å jobbe med læringsmiljø og mobbing, og som ønsker direkte støtte og veiledning fra veiledere som kommer ut til kommunen.</a:t>
            </a:r>
            <a:endParaRPr lang="nb-NO" b="0" i="0" dirty="0">
              <a:solidFill>
                <a:srgbClr val="303030"/>
              </a:solidFill>
              <a:effectLst/>
              <a:latin typeface="Roboto"/>
            </a:endParaRPr>
          </a:p>
        </p:txBody>
      </p:sp>
    </p:spTree>
    <p:extLst>
      <p:ext uri="{BB962C8B-B14F-4D97-AF65-F5344CB8AC3E}">
        <p14:creationId xmlns:p14="http://schemas.microsoft.com/office/powerpoint/2010/main" val="14224546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2E500EF-3099-456A-BBE5-97B4E848D3E9}"/>
              </a:ext>
            </a:extLst>
          </p:cNvPr>
          <p:cNvSpPr>
            <a:spLocks noGrp="1"/>
          </p:cNvSpPr>
          <p:nvPr>
            <p:ph type="title"/>
          </p:nvPr>
        </p:nvSpPr>
        <p:spPr/>
        <p:txBody>
          <a:bodyPr/>
          <a:lstStyle/>
          <a:p>
            <a:r>
              <a:rPr lang="nb-NO">
                <a:cs typeface="Calibri Light"/>
              </a:rPr>
              <a:t>Oversikt over fremdrift i prosjektet </a:t>
            </a:r>
            <a:endParaRPr lang="nb-NO"/>
          </a:p>
        </p:txBody>
      </p:sp>
      <p:sp>
        <p:nvSpPr>
          <p:cNvPr id="5" name="Plassholder for tekst 4">
            <a:extLst>
              <a:ext uri="{FF2B5EF4-FFF2-40B4-BE49-F238E27FC236}">
                <a16:creationId xmlns:a16="http://schemas.microsoft.com/office/drawing/2014/main" id="{6AE8ADA8-D18C-415F-AF8F-81552465E37E}"/>
              </a:ext>
            </a:extLst>
          </p:cNvPr>
          <p:cNvSpPr>
            <a:spLocks noGrp="1"/>
          </p:cNvSpPr>
          <p:nvPr>
            <p:ph type="body" idx="1"/>
          </p:nvPr>
        </p:nvSpPr>
        <p:spPr/>
        <p:txBody>
          <a:bodyPr/>
          <a:lstStyle/>
          <a:p>
            <a:r>
              <a:rPr lang="nb-NO">
                <a:cs typeface="Calibri"/>
              </a:rPr>
              <a:t>Kommunen</a:t>
            </a:r>
            <a:endParaRPr lang="nb-NO"/>
          </a:p>
        </p:txBody>
      </p:sp>
      <p:sp>
        <p:nvSpPr>
          <p:cNvPr id="3" name="Plassholder for innhold 2">
            <a:extLst>
              <a:ext uri="{FF2B5EF4-FFF2-40B4-BE49-F238E27FC236}">
                <a16:creationId xmlns:a16="http://schemas.microsoft.com/office/drawing/2014/main" id="{6857DE63-4C74-4349-99A3-C7020BCA2F9D}"/>
              </a:ext>
            </a:extLst>
          </p:cNvPr>
          <p:cNvSpPr>
            <a:spLocks noGrp="1"/>
          </p:cNvSpPr>
          <p:nvPr>
            <p:ph sz="half" idx="2"/>
          </p:nvPr>
        </p:nvSpPr>
        <p:spPr/>
        <p:txBody>
          <a:bodyPr vert="horz" lIns="91440" tIns="45720" rIns="91440" bIns="45720" rtlCol="0" anchor="t">
            <a:normAutofit/>
          </a:bodyPr>
          <a:lstStyle/>
          <a:p>
            <a:r>
              <a:rPr lang="nb-NO">
                <a:cs typeface="Calibri"/>
              </a:rPr>
              <a:t>Impleenteringsplan</a:t>
            </a:r>
          </a:p>
          <a:p>
            <a:pPr lvl="1"/>
            <a:r>
              <a:rPr lang="nb-NO">
                <a:cs typeface="Calibri"/>
              </a:rPr>
              <a:t>Kjernekomponentar </a:t>
            </a:r>
            <a:endParaRPr lang="nb-NO" dirty="0">
              <a:cs typeface="Calibri"/>
            </a:endParaRPr>
          </a:p>
          <a:p>
            <a:pPr lvl="2"/>
            <a:r>
              <a:rPr lang="nb-NO">
                <a:cs typeface="Calibri"/>
              </a:rPr>
              <a:t>Vaksenrolla</a:t>
            </a:r>
            <a:endParaRPr lang="nb-NO" dirty="0">
              <a:cs typeface="Calibri"/>
            </a:endParaRPr>
          </a:p>
          <a:p>
            <a:pPr lvl="2"/>
            <a:r>
              <a:rPr lang="nb-NO">
                <a:cs typeface="Calibri"/>
              </a:rPr>
              <a:t>Forstå mekanismer i mobbing</a:t>
            </a:r>
            <a:endParaRPr lang="nb-NO" dirty="0">
              <a:cs typeface="Calibri"/>
            </a:endParaRPr>
          </a:p>
          <a:p>
            <a:pPr lvl="2"/>
            <a:r>
              <a:rPr lang="nb-NO">
                <a:cs typeface="Calibri"/>
              </a:rPr>
              <a:t>Loverk om mobbing og krenkingar </a:t>
            </a:r>
            <a:endParaRPr lang="nb-NO" dirty="0">
              <a:cs typeface="Calibri"/>
            </a:endParaRPr>
          </a:p>
          <a:p>
            <a:pPr lvl="2"/>
            <a:r>
              <a:rPr lang="nb-NO">
                <a:cs typeface="Calibri"/>
              </a:rPr>
              <a:t>Livsmeistring </a:t>
            </a:r>
            <a:endParaRPr lang="nb-NO" dirty="0">
              <a:cs typeface="Calibri"/>
            </a:endParaRPr>
          </a:p>
          <a:p>
            <a:pPr lvl="2"/>
            <a:r>
              <a:rPr lang="nb-NO">
                <a:cs typeface="Calibri"/>
              </a:rPr>
              <a:t>Implementering </a:t>
            </a:r>
            <a:endParaRPr lang="nb-NO" dirty="0">
              <a:cs typeface="Calibri"/>
            </a:endParaRPr>
          </a:p>
          <a:p>
            <a:r>
              <a:rPr lang="nb-NO">
                <a:cs typeface="Calibri"/>
              </a:rPr>
              <a:t>Plan for onsdagstider </a:t>
            </a:r>
          </a:p>
          <a:p>
            <a:r>
              <a:rPr lang="nb-NO">
                <a:cs typeface="Calibri"/>
              </a:rPr>
              <a:t>Evaluering av prosjektet </a:t>
            </a:r>
            <a:endParaRPr lang="nb-NO" dirty="0">
              <a:cs typeface="Calibri"/>
            </a:endParaRPr>
          </a:p>
        </p:txBody>
      </p:sp>
      <p:sp>
        <p:nvSpPr>
          <p:cNvPr id="6" name="Plassholder for tekst 5">
            <a:extLst>
              <a:ext uri="{FF2B5EF4-FFF2-40B4-BE49-F238E27FC236}">
                <a16:creationId xmlns:a16="http://schemas.microsoft.com/office/drawing/2014/main" id="{B1D3EB04-BEE2-4F3D-8E40-0A9CC5B2344C}"/>
              </a:ext>
            </a:extLst>
          </p:cNvPr>
          <p:cNvSpPr>
            <a:spLocks noGrp="1"/>
          </p:cNvSpPr>
          <p:nvPr>
            <p:ph type="body" sz="quarter" idx="3"/>
          </p:nvPr>
        </p:nvSpPr>
        <p:spPr/>
        <p:txBody>
          <a:bodyPr/>
          <a:lstStyle/>
          <a:p>
            <a:r>
              <a:rPr lang="nb-NO" dirty="0" smtClean="0">
                <a:cs typeface="Calibri"/>
              </a:rPr>
              <a:t>Tysværvåg barne- og </a:t>
            </a:r>
            <a:r>
              <a:rPr lang="nb-NO" dirty="0" err="1" smtClean="0">
                <a:cs typeface="Calibri"/>
              </a:rPr>
              <a:t>ungdomsskule</a:t>
            </a:r>
            <a:endParaRPr lang="nb-NO" dirty="0"/>
          </a:p>
        </p:txBody>
      </p:sp>
      <p:sp>
        <p:nvSpPr>
          <p:cNvPr id="4" name="Plassholder for innhold 3">
            <a:extLst>
              <a:ext uri="{FF2B5EF4-FFF2-40B4-BE49-F238E27FC236}">
                <a16:creationId xmlns:a16="http://schemas.microsoft.com/office/drawing/2014/main" id="{6213CAD4-C269-4599-AF4C-F5F0AF2395F1}"/>
              </a:ext>
            </a:extLst>
          </p:cNvPr>
          <p:cNvSpPr>
            <a:spLocks noGrp="1"/>
          </p:cNvSpPr>
          <p:nvPr>
            <p:ph sz="quarter" idx="4"/>
          </p:nvPr>
        </p:nvSpPr>
        <p:spPr/>
        <p:txBody>
          <a:bodyPr vert="horz" lIns="91440" tIns="45720" rIns="91440" bIns="45720" rtlCol="0" anchor="t">
            <a:normAutofit/>
          </a:bodyPr>
          <a:lstStyle/>
          <a:p>
            <a:r>
              <a:rPr lang="nb-NO" dirty="0">
                <a:cs typeface="Calibri"/>
              </a:rPr>
              <a:t>Kjem til å bruke mest tid på </a:t>
            </a:r>
            <a:r>
              <a:rPr lang="nb-NO" dirty="0" smtClean="0">
                <a:cs typeface="Calibri"/>
              </a:rPr>
              <a:t>foreldresamarbeid og elevsamtalen dette </a:t>
            </a:r>
            <a:r>
              <a:rPr lang="nb-NO" dirty="0">
                <a:cs typeface="Calibri"/>
              </a:rPr>
              <a:t>halvåret </a:t>
            </a:r>
          </a:p>
          <a:p>
            <a:r>
              <a:rPr lang="nb-NO" dirty="0">
                <a:cs typeface="Calibri"/>
              </a:rPr>
              <a:t>IBS vil </a:t>
            </a:r>
            <a:r>
              <a:rPr lang="nb-NO" dirty="0" err="1">
                <a:cs typeface="Calibri"/>
              </a:rPr>
              <a:t>vere</a:t>
            </a:r>
            <a:r>
              <a:rPr lang="nb-NO" dirty="0">
                <a:cs typeface="Calibri"/>
              </a:rPr>
              <a:t> </a:t>
            </a:r>
            <a:r>
              <a:rPr lang="nb-NO" dirty="0" err="1">
                <a:cs typeface="Calibri"/>
              </a:rPr>
              <a:t>ein</a:t>
            </a:r>
            <a:r>
              <a:rPr lang="nb-NO" dirty="0">
                <a:cs typeface="Calibri"/>
              </a:rPr>
              <a:t> stor del av det </a:t>
            </a:r>
            <a:r>
              <a:rPr lang="nb-NO" dirty="0" err="1">
                <a:cs typeface="Calibri"/>
              </a:rPr>
              <a:t>me</a:t>
            </a:r>
            <a:r>
              <a:rPr lang="nb-NO" dirty="0">
                <a:cs typeface="Calibri"/>
              </a:rPr>
              <a:t> kjem til å bruke tid </a:t>
            </a:r>
            <a:r>
              <a:rPr lang="nb-NO" dirty="0" smtClean="0">
                <a:cs typeface="Calibri"/>
              </a:rPr>
              <a:t>på</a:t>
            </a:r>
            <a:endParaRPr lang="nb-NO" dirty="0">
              <a:cs typeface="Calibri"/>
            </a:endParaRPr>
          </a:p>
        </p:txBody>
      </p:sp>
    </p:spTree>
    <p:extLst>
      <p:ext uri="{BB962C8B-B14F-4D97-AF65-F5344CB8AC3E}">
        <p14:creationId xmlns:p14="http://schemas.microsoft.com/office/powerpoint/2010/main" val="10686746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F2A3A66-3C86-4AAF-9623-BD74E84D44AA}"/>
              </a:ext>
            </a:extLst>
          </p:cNvPr>
          <p:cNvSpPr>
            <a:spLocks noGrp="1"/>
          </p:cNvSpPr>
          <p:nvPr>
            <p:ph type="title"/>
          </p:nvPr>
        </p:nvSpPr>
        <p:spPr>
          <a:xfrm>
            <a:off x="795095" y="295789"/>
            <a:ext cx="11210925" cy="744836"/>
          </a:xfrm>
        </p:spPr>
        <p:txBody>
          <a:bodyPr vert="horz" lIns="91440" tIns="45720" rIns="91440" bIns="45720" rtlCol="0" anchor="ctr">
            <a:normAutofit fontScale="90000"/>
          </a:bodyPr>
          <a:lstStyle/>
          <a:p>
            <a:pPr algn="ctr"/>
            <a:r>
              <a:rPr lang="nn-NO" dirty="0">
                <a:solidFill>
                  <a:schemeClr val="accent2"/>
                </a:solidFill>
              </a:rPr>
              <a:t>Korleis skal eit inkluderande læringsmiljø vere </a:t>
            </a:r>
            <a:r>
              <a:rPr lang="nn-NO" dirty="0" err="1">
                <a:solidFill>
                  <a:schemeClr val="accent2"/>
                </a:solidFill>
              </a:rPr>
              <a:t>påTysværvåg</a:t>
            </a:r>
            <a:r>
              <a:rPr lang="nn-NO" dirty="0">
                <a:solidFill>
                  <a:schemeClr val="accent2"/>
                </a:solidFill>
              </a:rPr>
              <a:t> barne- og ungdomsskule om 5 år?</a:t>
            </a:r>
            <a:r>
              <a:rPr lang="nn-NO" sz="4000" dirty="0">
                <a:solidFill>
                  <a:schemeClr val="bg1"/>
                </a:solidFill>
              </a:rPr>
              <a:t> </a:t>
            </a:r>
            <a:r>
              <a:rPr lang="en-US" sz="3600" dirty="0">
                <a:solidFill>
                  <a:schemeClr val="bg1"/>
                </a:solidFill>
              </a:rPr>
              <a:t> </a:t>
            </a:r>
          </a:p>
        </p:txBody>
      </p:sp>
      <p:pic>
        <p:nvPicPr>
          <p:cNvPr id="4" name="Plassholder for innhold 3"/>
          <p:cNvPicPr>
            <a:picLocks noGrp="1" noChangeAspect="1"/>
          </p:cNvPicPr>
          <p:nvPr>
            <p:ph sz="half" idx="1"/>
          </p:nvPr>
        </p:nvPicPr>
        <p:blipFill>
          <a:blip r:embed="rId2"/>
          <a:stretch>
            <a:fillRect/>
          </a:stretch>
        </p:blipFill>
        <p:spPr>
          <a:xfrm>
            <a:off x="1434589" y="1650568"/>
            <a:ext cx="9591217" cy="4006311"/>
          </a:xfrm>
          <a:prstGeom prst="rect">
            <a:avLst/>
          </a:prstGeom>
        </p:spPr>
      </p:pic>
    </p:spTree>
    <p:extLst>
      <p:ext uri="{BB962C8B-B14F-4D97-AF65-F5344CB8AC3E}">
        <p14:creationId xmlns:p14="http://schemas.microsoft.com/office/powerpoint/2010/main" val="23858344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434230" y="0"/>
            <a:ext cx="8915401" cy="471055"/>
          </a:xfrm>
        </p:spPr>
        <p:txBody>
          <a:bodyPr>
            <a:normAutofit fontScale="90000"/>
          </a:bodyPr>
          <a:lstStyle/>
          <a:p>
            <a:r>
              <a:rPr lang="nb-NO" sz="3200" dirty="0"/>
              <a:t>K</a:t>
            </a:r>
            <a:r>
              <a:rPr lang="nb-NO" sz="3200" dirty="0" smtClean="0"/>
              <a:t>va er bra, og kva kan bli betre?</a:t>
            </a:r>
            <a:endParaRPr lang="nb-NO" sz="3200" dirty="0"/>
          </a:p>
        </p:txBody>
      </p:sp>
      <p:graphicFrame>
        <p:nvGraphicFramePr>
          <p:cNvPr id="5" name="Plassholder for innhold 4"/>
          <p:cNvGraphicFramePr>
            <a:graphicFrameLocks noGrp="1"/>
          </p:cNvGraphicFramePr>
          <p:nvPr>
            <p:ph idx="1"/>
            <p:extLst/>
          </p:nvPr>
        </p:nvGraphicFramePr>
        <p:xfrm>
          <a:off x="2162015" y="471055"/>
          <a:ext cx="9928386" cy="6283415"/>
        </p:xfrm>
        <a:graphic>
          <a:graphicData uri="http://schemas.openxmlformats.org/drawingml/2006/table">
            <a:tbl>
              <a:tblPr firstRow="1" bandRow="1">
                <a:tableStyleId>{5C22544A-7EE6-4342-B048-85BDC9FD1C3A}</a:tableStyleId>
              </a:tblPr>
              <a:tblGrid>
                <a:gridCol w="3309462">
                  <a:extLst>
                    <a:ext uri="{9D8B030D-6E8A-4147-A177-3AD203B41FA5}">
                      <a16:colId xmlns:a16="http://schemas.microsoft.com/office/drawing/2014/main" val="2083433998"/>
                    </a:ext>
                  </a:extLst>
                </a:gridCol>
                <a:gridCol w="3309462">
                  <a:extLst>
                    <a:ext uri="{9D8B030D-6E8A-4147-A177-3AD203B41FA5}">
                      <a16:colId xmlns:a16="http://schemas.microsoft.com/office/drawing/2014/main" val="134661810"/>
                    </a:ext>
                  </a:extLst>
                </a:gridCol>
                <a:gridCol w="3309462">
                  <a:extLst>
                    <a:ext uri="{9D8B030D-6E8A-4147-A177-3AD203B41FA5}">
                      <a16:colId xmlns:a16="http://schemas.microsoft.com/office/drawing/2014/main" val="4257092174"/>
                    </a:ext>
                  </a:extLst>
                </a:gridCol>
              </a:tblGrid>
              <a:tr h="366077">
                <a:tc>
                  <a:txBody>
                    <a:bodyPr/>
                    <a:lstStyle/>
                    <a:p>
                      <a:r>
                        <a:rPr lang="nn-NO" noProof="0" dirty="0" smtClean="0"/>
                        <a:t>Foredle</a:t>
                      </a:r>
                      <a:endParaRPr lang="nn-NO" noProof="0" dirty="0"/>
                    </a:p>
                  </a:txBody>
                  <a:tcPr/>
                </a:tc>
                <a:tc>
                  <a:txBody>
                    <a:bodyPr/>
                    <a:lstStyle/>
                    <a:p>
                      <a:r>
                        <a:rPr lang="nn-NO" noProof="0" dirty="0" smtClean="0"/>
                        <a:t>Forbetre</a:t>
                      </a:r>
                      <a:endParaRPr lang="nn-NO" noProof="0" dirty="0"/>
                    </a:p>
                  </a:txBody>
                  <a:tcPr/>
                </a:tc>
                <a:tc>
                  <a:txBody>
                    <a:bodyPr/>
                    <a:lstStyle/>
                    <a:p>
                      <a:r>
                        <a:rPr lang="nn-NO" noProof="0" dirty="0" smtClean="0"/>
                        <a:t>Forkaste</a:t>
                      </a:r>
                      <a:endParaRPr lang="nn-NO" noProof="0" dirty="0"/>
                    </a:p>
                  </a:txBody>
                  <a:tcPr/>
                </a:tc>
                <a:extLst>
                  <a:ext uri="{0D108BD9-81ED-4DB2-BD59-A6C34878D82A}">
                    <a16:rowId xmlns:a16="http://schemas.microsoft.com/office/drawing/2014/main" val="2462628574"/>
                  </a:ext>
                </a:extLst>
              </a:tr>
              <a:tr h="518608">
                <a:tc>
                  <a:txBody>
                    <a:bodyPr/>
                    <a:lstStyle/>
                    <a:p>
                      <a:r>
                        <a:rPr lang="nn-NO" sz="1400" noProof="0" dirty="0" smtClean="0"/>
                        <a:t>Kollektive standardar</a:t>
                      </a:r>
                    </a:p>
                    <a:p>
                      <a:r>
                        <a:rPr lang="nn-NO" sz="1400" noProof="0" dirty="0" smtClean="0"/>
                        <a:t>«Slik gjer</a:t>
                      </a:r>
                      <a:r>
                        <a:rPr lang="nn-NO" sz="1400" baseline="0" noProof="0" dirty="0" smtClean="0"/>
                        <a:t> me det på Tysværvåg»</a:t>
                      </a:r>
                      <a:endParaRPr lang="nn-NO" sz="1400" noProof="0" dirty="0"/>
                    </a:p>
                  </a:txBody>
                  <a:tcPr/>
                </a:tc>
                <a:tc>
                  <a:txBody>
                    <a:bodyPr/>
                    <a:lstStyle/>
                    <a:p>
                      <a:r>
                        <a:rPr lang="nn-NO" sz="1400" noProof="0" dirty="0" smtClean="0"/>
                        <a:t>Elevmedverknad</a:t>
                      </a:r>
                      <a:endParaRPr lang="nn-NO" sz="1400" noProof="0" dirty="0"/>
                    </a:p>
                  </a:txBody>
                  <a:tcPr/>
                </a:tc>
                <a:tc>
                  <a:txBody>
                    <a:bodyPr/>
                    <a:lstStyle/>
                    <a:p>
                      <a:r>
                        <a:rPr lang="nn-NO" sz="1400" baseline="0" noProof="0" dirty="0" smtClean="0"/>
                        <a:t>Sanksjonsorientert opplæring med kollektiv straff</a:t>
                      </a:r>
                      <a:endParaRPr lang="nn-NO" sz="1400" noProof="0" dirty="0"/>
                    </a:p>
                  </a:txBody>
                  <a:tcPr/>
                </a:tc>
                <a:extLst>
                  <a:ext uri="{0D108BD9-81ED-4DB2-BD59-A6C34878D82A}">
                    <a16:rowId xmlns:a16="http://schemas.microsoft.com/office/drawing/2014/main" val="3947945175"/>
                  </a:ext>
                </a:extLst>
              </a:tr>
              <a:tr h="518608">
                <a:tc>
                  <a:txBody>
                    <a:bodyPr/>
                    <a:lstStyle/>
                    <a:p>
                      <a:r>
                        <a:rPr lang="nn-NO" sz="1400" noProof="0" dirty="0" smtClean="0"/>
                        <a:t>Vi kulturen,</a:t>
                      </a:r>
                      <a:r>
                        <a:rPr lang="nn-NO" sz="1400" baseline="0" noProof="0" dirty="0" smtClean="0"/>
                        <a:t> våre elever, våre føresette, våre kollegaer</a:t>
                      </a:r>
                      <a:endParaRPr lang="nn-NO" sz="1400" noProof="0" dirty="0"/>
                    </a:p>
                  </a:txBody>
                  <a:tcPr/>
                </a:tc>
                <a:tc>
                  <a:txBody>
                    <a:bodyPr/>
                    <a:lstStyle/>
                    <a:p>
                      <a:r>
                        <a:rPr lang="nn-NO" sz="1400" noProof="0" dirty="0" smtClean="0"/>
                        <a:t>Kvalitet i foreldresamarbeidet</a:t>
                      </a:r>
                      <a:endParaRPr lang="nn-NO" sz="1400" noProof="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n-NO" sz="1400" noProof="0" dirty="0" smtClean="0"/>
                        <a:t>Melding</a:t>
                      </a:r>
                      <a:r>
                        <a:rPr lang="nn-NO" sz="1400" baseline="0" noProof="0" dirty="0" smtClean="0"/>
                        <a:t> heim ved alvorlege </a:t>
                      </a:r>
                      <a:r>
                        <a:rPr lang="nn-NO" sz="1400" baseline="0" noProof="0" dirty="0" err="1" smtClean="0"/>
                        <a:t>uønska</a:t>
                      </a:r>
                      <a:r>
                        <a:rPr lang="nn-NO" sz="1400" baseline="0" noProof="0" dirty="0" smtClean="0"/>
                        <a:t> elevhendingar.</a:t>
                      </a:r>
                      <a:endParaRPr lang="nn-NO" sz="1400" noProof="0" dirty="0" smtClean="0"/>
                    </a:p>
                  </a:txBody>
                  <a:tcPr/>
                </a:tc>
                <a:extLst>
                  <a:ext uri="{0D108BD9-81ED-4DB2-BD59-A6C34878D82A}">
                    <a16:rowId xmlns:a16="http://schemas.microsoft.com/office/drawing/2014/main" val="4024238165"/>
                  </a:ext>
                </a:extLst>
              </a:tr>
              <a:tr h="732153">
                <a:tc>
                  <a:txBody>
                    <a:bodyPr/>
                    <a:lstStyle/>
                    <a:p>
                      <a:r>
                        <a:rPr lang="nn-NO" sz="1400" noProof="0" dirty="0" smtClean="0"/>
                        <a:t>Systematisk kartlegging av trivsel og tryggleik (tidlig kartlegging, relasjonssirklar, Spekter)</a:t>
                      </a:r>
                      <a:endParaRPr lang="nn-NO" sz="1400" noProof="0" dirty="0"/>
                    </a:p>
                  </a:txBody>
                  <a:tcPr/>
                </a:tc>
                <a:tc>
                  <a:txBody>
                    <a:bodyPr/>
                    <a:lstStyle/>
                    <a:p>
                      <a:r>
                        <a:rPr lang="nn-NO" sz="1400" noProof="0" dirty="0" smtClean="0"/>
                        <a:t>Utviklingssamtalene</a:t>
                      </a:r>
                      <a:endParaRPr lang="nn-NO" sz="1400" noProof="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n-NO" sz="1400" noProof="0" dirty="0" smtClean="0"/>
                        <a:t>Utstrakt bruk av </a:t>
                      </a:r>
                      <a:r>
                        <a:rPr lang="nn-NO" sz="1400" noProof="0" dirty="0" err="1" smtClean="0"/>
                        <a:t>undervegsvurdering</a:t>
                      </a:r>
                      <a:r>
                        <a:rPr lang="nn-NO" sz="1400" noProof="0" dirty="0" smtClean="0"/>
                        <a:t> med karakter</a:t>
                      </a:r>
                      <a:r>
                        <a:rPr lang="nn-NO" sz="1400" baseline="0" noProof="0" dirty="0" smtClean="0"/>
                        <a:t>.</a:t>
                      </a:r>
                      <a:endParaRPr lang="nn-NO" sz="1400" noProof="0" dirty="0" smtClean="0"/>
                    </a:p>
                  </a:txBody>
                  <a:tcPr/>
                </a:tc>
                <a:extLst>
                  <a:ext uri="{0D108BD9-81ED-4DB2-BD59-A6C34878D82A}">
                    <a16:rowId xmlns:a16="http://schemas.microsoft.com/office/drawing/2014/main" val="3671527684"/>
                  </a:ext>
                </a:extLst>
              </a:tr>
              <a:tr h="518608">
                <a:tc>
                  <a:txBody>
                    <a:bodyPr/>
                    <a:lstStyle/>
                    <a:p>
                      <a:r>
                        <a:rPr lang="nn-NO" sz="1400" noProof="0" dirty="0" smtClean="0"/>
                        <a:t>Klassemøter</a:t>
                      </a:r>
                      <a:r>
                        <a:rPr lang="nn-NO" sz="1400" baseline="0" noProof="0" dirty="0" smtClean="0"/>
                        <a:t> elever og føresette, Snu ein klasse</a:t>
                      </a:r>
                      <a:endParaRPr lang="nn-NO" sz="1400" noProof="0" dirty="0"/>
                    </a:p>
                  </a:txBody>
                  <a:tcPr/>
                </a:tc>
                <a:tc>
                  <a:txBody>
                    <a:bodyPr/>
                    <a:lstStyle/>
                    <a:p>
                      <a:r>
                        <a:rPr lang="nn-NO" sz="1400" noProof="0" dirty="0" smtClean="0"/>
                        <a:t>Systematisk</a:t>
                      </a:r>
                      <a:r>
                        <a:rPr lang="nn-NO" sz="1400" baseline="0" noProof="0" dirty="0" smtClean="0"/>
                        <a:t> arbeid med </a:t>
                      </a:r>
                      <a:r>
                        <a:rPr lang="nn-NO" sz="1400" baseline="0" noProof="0" dirty="0" err="1" smtClean="0"/>
                        <a:t>empati</a:t>
                      </a:r>
                      <a:r>
                        <a:rPr lang="nn-NO" sz="1400" baseline="0" noProof="0" dirty="0" smtClean="0"/>
                        <a:t> og livsmestring</a:t>
                      </a:r>
                      <a:endParaRPr lang="nn-NO" sz="1400" noProof="0" dirty="0"/>
                    </a:p>
                  </a:txBody>
                  <a:tcPr/>
                </a:tc>
                <a:tc>
                  <a:txBody>
                    <a:bodyPr/>
                    <a:lstStyle/>
                    <a:p>
                      <a:r>
                        <a:rPr lang="nn-NO" sz="1400" noProof="0" dirty="0" smtClean="0"/>
                        <a:t>Privatpraktiserande</a:t>
                      </a:r>
                      <a:r>
                        <a:rPr lang="nn-NO" sz="1400" baseline="0" noProof="0" dirty="0" smtClean="0"/>
                        <a:t> lærarar </a:t>
                      </a:r>
                      <a:endParaRPr lang="nn-NO" sz="1400" noProof="0" dirty="0"/>
                    </a:p>
                  </a:txBody>
                  <a:tcPr/>
                </a:tc>
                <a:extLst>
                  <a:ext uri="{0D108BD9-81ED-4DB2-BD59-A6C34878D82A}">
                    <a16:rowId xmlns:a16="http://schemas.microsoft.com/office/drawing/2014/main" val="2350732577"/>
                  </a:ext>
                </a:extLst>
              </a:tr>
              <a:tr h="501287">
                <a:tc>
                  <a:txBody>
                    <a:bodyPr/>
                    <a:lstStyle/>
                    <a:p>
                      <a:r>
                        <a:rPr lang="nn-NO" sz="1400" noProof="0" dirty="0" smtClean="0"/>
                        <a:t>Læraren</a:t>
                      </a:r>
                      <a:r>
                        <a:rPr lang="nn-NO" sz="1400" baseline="0" noProof="0" dirty="0" smtClean="0"/>
                        <a:t> </a:t>
                      </a:r>
                      <a:r>
                        <a:rPr lang="nn-NO" sz="1400" noProof="0" dirty="0" smtClean="0"/>
                        <a:t>som godt førebilete</a:t>
                      </a:r>
                      <a:endParaRPr lang="nn-NO" sz="1400" noProof="0" dirty="0"/>
                    </a:p>
                  </a:txBody>
                  <a:tcPr/>
                </a:tc>
                <a:tc>
                  <a:txBody>
                    <a:bodyPr/>
                    <a:lstStyle/>
                    <a:p>
                      <a:r>
                        <a:rPr lang="nn-NO" sz="1400" noProof="0" dirty="0" smtClean="0"/>
                        <a:t>Utvikle</a:t>
                      </a:r>
                      <a:r>
                        <a:rPr lang="nn-NO" sz="1400" baseline="0" noProof="0" dirty="0" smtClean="0"/>
                        <a:t> enda betre klasseleiing, autoritativ klasseleiing</a:t>
                      </a:r>
                      <a:endParaRPr lang="nn-NO" sz="1400" noProof="0" dirty="0"/>
                    </a:p>
                  </a:txBody>
                  <a:tcPr/>
                </a:tc>
                <a:tc>
                  <a:txBody>
                    <a:bodyPr/>
                    <a:lstStyle/>
                    <a:p>
                      <a:r>
                        <a:rPr lang="nn-NO" sz="1400" noProof="0" dirty="0" smtClean="0"/>
                        <a:t>Ikkje bry</a:t>
                      </a:r>
                      <a:r>
                        <a:rPr lang="nn-NO" sz="1400" baseline="0" noProof="0" dirty="0" smtClean="0"/>
                        <a:t> seg</a:t>
                      </a:r>
                      <a:endParaRPr lang="nn-NO" sz="1400" noProof="0" dirty="0"/>
                    </a:p>
                  </a:txBody>
                  <a:tcPr/>
                </a:tc>
                <a:extLst>
                  <a:ext uri="{0D108BD9-81ED-4DB2-BD59-A6C34878D82A}">
                    <a16:rowId xmlns:a16="http://schemas.microsoft.com/office/drawing/2014/main" val="1874304170"/>
                  </a:ext>
                </a:extLst>
              </a:tr>
              <a:tr h="732153">
                <a:tc>
                  <a:txBody>
                    <a:bodyPr/>
                    <a:lstStyle/>
                    <a:p>
                      <a:r>
                        <a:rPr lang="nn-NO" sz="1400" noProof="0" dirty="0" smtClean="0"/>
                        <a:t>Samarbeid på tvers av trinn</a:t>
                      </a:r>
                      <a:endParaRPr lang="nn-NO" sz="1400" noProof="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n-NO" sz="1400" noProof="0" dirty="0" smtClean="0"/>
                        <a:t>Sosial handlingsplan, MOT</a:t>
                      </a:r>
                    </a:p>
                    <a:p>
                      <a:endParaRPr lang="nn-NO" sz="1400" noProof="0" dirty="0"/>
                    </a:p>
                  </a:txBody>
                  <a:tcPr/>
                </a:tc>
                <a:tc>
                  <a:txBody>
                    <a:bodyPr/>
                    <a:lstStyle/>
                    <a:p>
                      <a:r>
                        <a:rPr lang="nn-NO" sz="1400" noProof="0" dirty="0" smtClean="0"/>
                        <a:t>Kroppsspråk og haldningar som viser at vi meiner nokre elevar eller foreldre</a:t>
                      </a:r>
                      <a:r>
                        <a:rPr lang="nn-NO" sz="1400" baseline="0" noProof="0" dirty="0" smtClean="0"/>
                        <a:t> er vanskelege</a:t>
                      </a:r>
                      <a:endParaRPr lang="nn-NO" sz="1400" noProof="0" dirty="0"/>
                    </a:p>
                  </a:txBody>
                  <a:tcPr/>
                </a:tc>
                <a:extLst>
                  <a:ext uri="{0D108BD9-81ED-4DB2-BD59-A6C34878D82A}">
                    <a16:rowId xmlns:a16="http://schemas.microsoft.com/office/drawing/2014/main" val="265471506"/>
                  </a:ext>
                </a:extLst>
              </a:tr>
              <a:tr h="518608">
                <a:tc>
                  <a:txBody>
                    <a:bodyPr/>
                    <a:lstStyle/>
                    <a:p>
                      <a:r>
                        <a:rPr lang="nn-NO" sz="1400" noProof="0" dirty="0" err="1" smtClean="0"/>
                        <a:t>Psykososialt</a:t>
                      </a:r>
                      <a:r>
                        <a:rPr lang="nn-NO" sz="1400" noProof="0" dirty="0" smtClean="0"/>
                        <a:t> team møtes kvar veke</a:t>
                      </a:r>
                      <a:endParaRPr lang="nn-NO" sz="1400" noProof="0" dirty="0"/>
                    </a:p>
                  </a:txBody>
                  <a:tcPr/>
                </a:tc>
                <a:tc>
                  <a:txBody>
                    <a:bodyPr/>
                    <a:lstStyle/>
                    <a:p>
                      <a:r>
                        <a:rPr lang="nn-NO" sz="1400" noProof="0" dirty="0" smtClean="0"/>
                        <a:t>Implementere plan for trygt og godt</a:t>
                      </a:r>
                      <a:r>
                        <a:rPr lang="nn-NO" sz="1400" baseline="0" noProof="0" dirty="0" smtClean="0"/>
                        <a:t> skulemiljø</a:t>
                      </a:r>
                      <a:endParaRPr lang="nn-NO" sz="1400" noProof="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n-NO" sz="1400" noProof="0" dirty="0" smtClean="0"/>
                        <a:t>One </a:t>
                      </a:r>
                      <a:r>
                        <a:rPr lang="nn-NO" sz="1400" noProof="0" dirty="0" err="1" smtClean="0"/>
                        <a:t>size</a:t>
                      </a:r>
                      <a:r>
                        <a:rPr lang="nn-NO" sz="1400" noProof="0" dirty="0" smtClean="0"/>
                        <a:t> fits all</a:t>
                      </a:r>
                    </a:p>
                    <a:p>
                      <a:endParaRPr lang="nn-NO" sz="1400" noProof="0" dirty="0"/>
                    </a:p>
                  </a:txBody>
                  <a:tcPr/>
                </a:tc>
                <a:extLst>
                  <a:ext uri="{0D108BD9-81ED-4DB2-BD59-A6C34878D82A}">
                    <a16:rowId xmlns:a16="http://schemas.microsoft.com/office/drawing/2014/main" val="2527940894"/>
                  </a:ext>
                </a:extLst>
              </a:tr>
              <a:tr h="518608">
                <a:tc>
                  <a:txBody>
                    <a:bodyPr/>
                    <a:lstStyle/>
                    <a:p>
                      <a:r>
                        <a:rPr lang="nn-NO" sz="1400" noProof="0" dirty="0" smtClean="0"/>
                        <a:t>Møte rett etter skulestart med</a:t>
                      </a:r>
                      <a:r>
                        <a:rPr lang="nn-NO" sz="1400" baseline="0" noProof="0" dirty="0" smtClean="0"/>
                        <a:t> kontaktlærer og klassekontakt</a:t>
                      </a:r>
                      <a:endParaRPr lang="nn-NO" sz="1400" noProof="0" dirty="0"/>
                    </a:p>
                  </a:txBody>
                  <a:tcPr/>
                </a:tc>
                <a:tc>
                  <a:txBody>
                    <a:bodyPr/>
                    <a:lstStyle/>
                    <a:p>
                      <a:r>
                        <a:rPr lang="nn-NO" sz="1400" noProof="0" dirty="0" smtClean="0"/>
                        <a:t>Kollegabasert</a:t>
                      </a:r>
                      <a:r>
                        <a:rPr lang="nn-NO" sz="1400" baseline="0" noProof="0" dirty="0" smtClean="0"/>
                        <a:t> rettleiing</a:t>
                      </a:r>
                      <a:endParaRPr lang="nn-NO" sz="1400" noProof="0" dirty="0"/>
                    </a:p>
                  </a:txBody>
                  <a:tcPr/>
                </a:tc>
                <a:tc>
                  <a:txBody>
                    <a:bodyPr/>
                    <a:lstStyle/>
                    <a:p>
                      <a:r>
                        <a:rPr lang="nn-NO" sz="1400" noProof="0" dirty="0" smtClean="0"/>
                        <a:t>Alt var betre før</a:t>
                      </a:r>
                      <a:endParaRPr lang="nn-NO" sz="1400" noProof="0" dirty="0"/>
                    </a:p>
                  </a:txBody>
                  <a:tcPr/>
                </a:tc>
                <a:extLst>
                  <a:ext uri="{0D108BD9-81ED-4DB2-BD59-A6C34878D82A}">
                    <a16:rowId xmlns:a16="http://schemas.microsoft.com/office/drawing/2014/main" val="1636565627"/>
                  </a:ext>
                </a:extLst>
              </a:tr>
              <a:tr h="305064">
                <a:tc>
                  <a:txBody>
                    <a:bodyPr/>
                    <a:lstStyle/>
                    <a:p>
                      <a:r>
                        <a:rPr lang="nn-NO" sz="1400" noProof="0" dirty="0" smtClean="0"/>
                        <a:t>Fysisk aktiv læring</a:t>
                      </a:r>
                      <a:endParaRPr lang="nn-NO" sz="1400" noProof="0" dirty="0"/>
                    </a:p>
                  </a:txBody>
                  <a:tcPr/>
                </a:tc>
                <a:tc>
                  <a:txBody>
                    <a:bodyPr/>
                    <a:lstStyle/>
                    <a:p>
                      <a:r>
                        <a:rPr lang="nn-NO" sz="1400" noProof="0" dirty="0" smtClean="0"/>
                        <a:t>Tilpassa</a:t>
                      </a:r>
                      <a:r>
                        <a:rPr lang="nn-NO" sz="1400" baseline="0" noProof="0" dirty="0" smtClean="0"/>
                        <a:t> </a:t>
                      </a:r>
                      <a:r>
                        <a:rPr lang="nn-NO" sz="1400" noProof="0" dirty="0" smtClean="0"/>
                        <a:t>opplæring</a:t>
                      </a:r>
                      <a:endParaRPr lang="nn-NO" sz="1400" noProof="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n-NO" sz="1400" noProof="0" dirty="0" smtClean="0"/>
                        <a:t>Skylde på…</a:t>
                      </a:r>
                    </a:p>
                  </a:txBody>
                  <a:tcPr/>
                </a:tc>
                <a:extLst>
                  <a:ext uri="{0D108BD9-81ED-4DB2-BD59-A6C34878D82A}">
                    <a16:rowId xmlns:a16="http://schemas.microsoft.com/office/drawing/2014/main" val="814924288"/>
                  </a:ext>
                </a:extLst>
              </a:tr>
              <a:tr h="506828">
                <a:tc>
                  <a:txBody>
                    <a:bodyPr/>
                    <a:lstStyle/>
                    <a:p>
                      <a:r>
                        <a:rPr lang="nn-NO" sz="1400" noProof="0" dirty="0" smtClean="0"/>
                        <a:t>Gode rutinar for vakt og overgangar</a:t>
                      </a:r>
                      <a:endParaRPr lang="nn-NO" sz="1400" noProof="0" dirty="0"/>
                    </a:p>
                  </a:txBody>
                  <a:tcPr/>
                </a:tc>
                <a:tc>
                  <a:txBody>
                    <a:bodyPr/>
                    <a:lstStyle/>
                    <a:p>
                      <a:r>
                        <a:rPr lang="nn-NO" sz="1400" noProof="0" dirty="0" smtClean="0"/>
                        <a:t>Sjå etter sårbare elevar</a:t>
                      </a:r>
                      <a:endParaRPr lang="nn-NO" sz="1400" noProof="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n-NO" sz="1400" noProof="0" dirty="0" smtClean="0"/>
                        <a:t>Å komme </a:t>
                      </a:r>
                      <a:r>
                        <a:rPr lang="nn-NO" sz="1400" baseline="0" noProof="0" dirty="0" smtClean="0"/>
                        <a:t> dårleg </a:t>
                      </a:r>
                      <a:r>
                        <a:rPr lang="nn-NO" sz="1400" noProof="0" dirty="0" smtClean="0"/>
                        <a:t>forberedt</a:t>
                      </a:r>
                    </a:p>
                  </a:txBody>
                  <a:tcPr/>
                </a:tc>
                <a:extLst>
                  <a:ext uri="{0D108BD9-81ED-4DB2-BD59-A6C34878D82A}">
                    <a16:rowId xmlns:a16="http://schemas.microsoft.com/office/drawing/2014/main" val="3964098884"/>
                  </a:ext>
                </a:extLst>
              </a:tr>
              <a:tr h="518608">
                <a:tc>
                  <a:txBody>
                    <a:bodyPr/>
                    <a:lstStyle/>
                    <a:p>
                      <a:r>
                        <a:rPr lang="nn-NO" sz="1400" noProof="0" smtClean="0"/>
                        <a:t>Trivselsleiker (TL)</a:t>
                      </a:r>
                      <a:endParaRPr lang="nn-NO" sz="1400" noProof="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n-NO" sz="1400" baseline="0" noProof="0" dirty="0" smtClean="0"/>
                        <a:t>Ringe eller be om eit møte ved alvorlege </a:t>
                      </a:r>
                      <a:r>
                        <a:rPr lang="nn-NO" sz="1400" baseline="0" noProof="0" dirty="0" err="1" smtClean="0"/>
                        <a:t>uønska</a:t>
                      </a:r>
                      <a:r>
                        <a:rPr lang="nn-NO" sz="1400" baseline="0" noProof="0" dirty="0" smtClean="0"/>
                        <a:t> elevhendingar</a:t>
                      </a:r>
                      <a:endParaRPr lang="nn-NO" sz="1400" noProof="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n-NO" sz="1400" noProof="0" dirty="0" smtClean="0"/>
                        <a:t>Å komme for seint</a:t>
                      </a:r>
                    </a:p>
                  </a:txBody>
                  <a:tcPr/>
                </a:tc>
                <a:extLst>
                  <a:ext uri="{0D108BD9-81ED-4DB2-BD59-A6C34878D82A}">
                    <a16:rowId xmlns:a16="http://schemas.microsoft.com/office/drawing/2014/main" val="1642646405"/>
                  </a:ext>
                </a:extLst>
              </a:tr>
            </a:tbl>
          </a:graphicData>
        </a:graphic>
      </p:graphicFrame>
    </p:spTree>
    <p:extLst>
      <p:ext uri="{BB962C8B-B14F-4D97-AF65-F5344CB8AC3E}">
        <p14:creationId xmlns:p14="http://schemas.microsoft.com/office/powerpoint/2010/main" val="616828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521368" y="58846"/>
            <a:ext cx="11670632" cy="5909310"/>
          </a:xfrm>
          <a:prstGeom prst="rect">
            <a:avLst/>
          </a:prstGeom>
        </p:spPr>
        <p:txBody>
          <a:bodyPr wrap="square">
            <a:spAutoFit/>
          </a:bodyPr>
          <a:lstStyle/>
          <a:p>
            <a:r>
              <a:rPr lang="nn-NO" dirty="0" smtClean="0">
                <a:solidFill>
                  <a:srgbClr val="FF0000"/>
                </a:solidFill>
              </a:rPr>
              <a:t>§ 3-10.Undervegsvurdering i fag</a:t>
            </a:r>
          </a:p>
          <a:p>
            <a:endParaRPr lang="nn-NO" dirty="0" smtClean="0">
              <a:solidFill>
                <a:srgbClr val="FF0000"/>
              </a:solidFill>
            </a:endParaRPr>
          </a:p>
          <a:p>
            <a:r>
              <a:rPr lang="nn-NO" dirty="0" smtClean="0"/>
              <a:t>All vurdering som skjer før avslutninga av opplæringa, er </a:t>
            </a:r>
            <a:r>
              <a:rPr lang="nn-NO" dirty="0" err="1" smtClean="0"/>
              <a:t>undervegsvurdering</a:t>
            </a:r>
            <a:r>
              <a:rPr lang="nn-NO" dirty="0" smtClean="0"/>
              <a:t>. </a:t>
            </a:r>
            <a:r>
              <a:rPr lang="nn-NO" dirty="0" err="1" smtClean="0"/>
              <a:t>Undervegsvurdering</a:t>
            </a:r>
            <a:r>
              <a:rPr lang="nn-NO" dirty="0" smtClean="0"/>
              <a:t> i fag skal vere ein integrert del av opplæringa, og skal brukast til å fremje læring, tilpasse opplæringa og auke kompetansen i fag. </a:t>
            </a:r>
          </a:p>
          <a:p>
            <a:endParaRPr lang="nn-NO" dirty="0"/>
          </a:p>
          <a:p>
            <a:r>
              <a:rPr lang="nn-NO" dirty="0" err="1" smtClean="0"/>
              <a:t>Undervegsvurderinga</a:t>
            </a:r>
            <a:r>
              <a:rPr lang="nn-NO" dirty="0" smtClean="0"/>
              <a:t> kan vere både munnleg og skriftleg.</a:t>
            </a:r>
          </a:p>
          <a:p>
            <a:endParaRPr lang="nn-NO" dirty="0" smtClean="0"/>
          </a:p>
          <a:p>
            <a:r>
              <a:rPr lang="nn-NO" dirty="0" smtClean="0"/>
              <a:t>I </a:t>
            </a:r>
            <a:r>
              <a:rPr lang="nn-NO" dirty="0" err="1" smtClean="0"/>
              <a:t>undervegsvurderinga</a:t>
            </a:r>
            <a:r>
              <a:rPr lang="nn-NO" dirty="0" smtClean="0"/>
              <a:t> i fag skal elevar, lærlingar, lærekandidatar og praksisbrevkandidatar</a:t>
            </a:r>
          </a:p>
          <a:p>
            <a:r>
              <a:rPr lang="nn-NO" dirty="0" smtClean="0"/>
              <a:t>a.	delta i vurderinga av eige arbeid og reflektere over eiga læring og faglege utvikling</a:t>
            </a:r>
          </a:p>
          <a:p>
            <a:r>
              <a:rPr lang="nn-NO" dirty="0" smtClean="0"/>
              <a:t> </a:t>
            </a:r>
          </a:p>
          <a:p>
            <a:r>
              <a:rPr lang="nn-NO" dirty="0" smtClean="0"/>
              <a:t>b.	forstå kva dei skal lære og kva som blir venta av dei</a:t>
            </a:r>
          </a:p>
          <a:p>
            <a:r>
              <a:rPr lang="nn-NO" dirty="0" smtClean="0"/>
              <a:t> </a:t>
            </a:r>
          </a:p>
          <a:p>
            <a:r>
              <a:rPr lang="nn-NO" dirty="0" smtClean="0"/>
              <a:t>c.	få vite kva dei meistrar</a:t>
            </a:r>
          </a:p>
          <a:p>
            <a:r>
              <a:rPr lang="nn-NO" dirty="0" smtClean="0"/>
              <a:t> </a:t>
            </a:r>
          </a:p>
          <a:p>
            <a:r>
              <a:rPr lang="nn-NO" dirty="0" smtClean="0"/>
              <a:t>d.	få rettleiing om korleis dei kan arbeide vidare for å auke kompetansen sin.</a:t>
            </a:r>
          </a:p>
          <a:p>
            <a:endParaRPr lang="nn-NO" dirty="0" smtClean="0"/>
          </a:p>
          <a:p>
            <a:r>
              <a:rPr lang="nn-NO" dirty="0" err="1" smtClean="0"/>
              <a:t>Undervegsvurderinga</a:t>
            </a:r>
            <a:r>
              <a:rPr lang="nn-NO" dirty="0" smtClean="0"/>
              <a:t> skal nyttast til å vurdere om eleven har tilfredsstillande utbytte av opplæringa, jf. opplæringslova § 5-1. Lærekandidatar og elevar med individuell opplæringsplan skal ha </a:t>
            </a:r>
            <a:r>
              <a:rPr lang="nn-NO" dirty="0" err="1" smtClean="0"/>
              <a:t>undervegsvurdering</a:t>
            </a:r>
            <a:r>
              <a:rPr lang="nn-NO" dirty="0" smtClean="0"/>
              <a:t> i samsvar med den opplæringsplanen som er utarbeidd for dei, jf. opplæringslova § 5-5 første ledd. </a:t>
            </a:r>
          </a:p>
          <a:p>
            <a:endParaRPr lang="nn-NO" dirty="0"/>
          </a:p>
          <a:p>
            <a:r>
              <a:rPr lang="nn-NO" dirty="0" smtClean="0"/>
              <a:t>Endra ved forskrift 29 juni 2020 nr. 1474 (i kraft 1 aug 2020, heile </a:t>
            </a:r>
            <a:r>
              <a:rPr lang="nn-NO" dirty="0" err="1" smtClean="0"/>
              <a:t>kap</a:t>
            </a:r>
            <a:r>
              <a:rPr lang="nn-NO" dirty="0" smtClean="0"/>
              <a:t> 3 endra).</a:t>
            </a:r>
            <a:endParaRPr lang="nn-NO" dirty="0"/>
          </a:p>
        </p:txBody>
      </p:sp>
    </p:spTree>
    <p:extLst>
      <p:ext uri="{BB962C8B-B14F-4D97-AF65-F5344CB8AC3E}">
        <p14:creationId xmlns:p14="http://schemas.microsoft.com/office/powerpoint/2010/main" val="18276714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68967" y="320841"/>
            <a:ext cx="11373853" cy="4524315"/>
          </a:xfrm>
          <a:prstGeom prst="rect">
            <a:avLst/>
          </a:prstGeom>
        </p:spPr>
        <p:txBody>
          <a:bodyPr wrap="square">
            <a:spAutoFit/>
          </a:bodyPr>
          <a:lstStyle/>
          <a:p>
            <a:r>
              <a:rPr lang="nn-NO" dirty="0" smtClean="0">
                <a:solidFill>
                  <a:srgbClr val="FF0000"/>
                </a:solidFill>
              </a:rPr>
              <a:t>§ 3-12.Halvårsvurdering i fag</a:t>
            </a:r>
          </a:p>
          <a:p>
            <a:endParaRPr lang="nn-NO" dirty="0" smtClean="0">
              <a:solidFill>
                <a:srgbClr val="FF0000"/>
              </a:solidFill>
            </a:endParaRPr>
          </a:p>
          <a:p>
            <a:r>
              <a:rPr lang="nn-NO" dirty="0" smtClean="0"/>
              <a:t>Halvårsvurdering i fag er ein del av </a:t>
            </a:r>
            <a:r>
              <a:rPr lang="nn-NO" dirty="0" err="1" smtClean="0"/>
              <a:t>undervegsvurderinga</a:t>
            </a:r>
            <a:r>
              <a:rPr lang="nn-NO" dirty="0" smtClean="0"/>
              <a:t>. Den skal vise kompetansen eleven, lærlingen, lærekandidaten eller praksisbrevkandidaten har i faget, og gi rettleiing om korleis han eller ho kan auke kompetansen sin. Elevar, lærlingar, lærekandidatar og praksisbrevkandidatar skal få halvårsvurdering utan karakter gjennom heile opplæringsløpet.</a:t>
            </a:r>
          </a:p>
          <a:p>
            <a:endParaRPr lang="nn-NO" dirty="0" smtClean="0"/>
          </a:p>
          <a:p>
            <a:r>
              <a:rPr lang="nn-NO" dirty="0" smtClean="0"/>
              <a:t>Frå 8. årstrinn skal elevar i tillegg ha halvårsvurdering med karakter. Halvårsvurdering med karakter skal vere skriftleg og gi uttrykk for den kompetansen eleven har nådd ut frå det som er forventa på tidspunktet for vurderinga. Vurderinga skal givast midt i opplæringsperioden, og ved slutten av opplæringsåret for fag som ikkje blir avslutta. I fag med fleire standpunktkarakterar gir læreplanane informasjon om talet på karakterar i halvårsvurderinga.</a:t>
            </a:r>
          </a:p>
          <a:p>
            <a:endParaRPr lang="nn-NO" dirty="0" smtClean="0"/>
          </a:p>
          <a:p>
            <a:r>
              <a:rPr lang="nn-NO" dirty="0" smtClean="0"/>
              <a:t>Faglærar gjennomfører halvårsvurderinga for elevar. Instruktøren skal gjennomføre halvårsvurderinga for lærlingar, lærekandidatar og praksisbrevkandidatar. </a:t>
            </a:r>
          </a:p>
          <a:p>
            <a:endParaRPr lang="nn-NO" dirty="0"/>
          </a:p>
          <a:p>
            <a:r>
              <a:rPr lang="nn-NO" dirty="0" smtClean="0"/>
              <a:t>Endra ved forskrift 29 juni 2020 nr. 1474 (i kraft 1 aug 2020, heile </a:t>
            </a:r>
            <a:r>
              <a:rPr lang="nn-NO" dirty="0" err="1" smtClean="0"/>
              <a:t>kap</a:t>
            </a:r>
            <a:r>
              <a:rPr lang="nn-NO" dirty="0" smtClean="0"/>
              <a:t> 3 endra).</a:t>
            </a:r>
            <a:endParaRPr lang="nn-NO" dirty="0"/>
          </a:p>
        </p:txBody>
      </p:sp>
    </p:spTree>
    <p:extLst>
      <p:ext uri="{BB962C8B-B14F-4D97-AF65-F5344CB8AC3E}">
        <p14:creationId xmlns:p14="http://schemas.microsoft.com/office/powerpoint/2010/main" val="238408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753979" y="296779"/>
            <a:ext cx="11141242" cy="3139321"/>
          </a:xfrm>
          <a:prstGeom prst="rect">
            <a:avLst/>
          </a:prstGeom>
        </p:spPr>
        <p:txBody>
          <a:bodyPr wrap="square">
            <a:spAutoFit/>
          </a:bodyPr>
          <a:lstStyle/>
          <a:p>
            <a:r>
              <a:rPr lang="nn-NO" dirty="0" smtClean="0">
                <a:solidFill>
                  <a:srgbClr val="FF0000"/>
                </a:solidFill>
              </a:rPr>
              <a:t>III. Sluttvurdering</a:t>
            </a:r>
          </a:p>
          <a:p>
            <a:endParaRPr lang="nn-NO" dirty="0" smtClean="0">
              <a:solidFill>
                <a:srgbClr val="FF0000"/>
              </a:solidFill>
            </a:endParaRPr>
          </a:p>
          <a:p>
            <a:r>
              <a:rPr lang="nn-NO" dirty="0" smtClean="0"/>
              <a:t>§ 3-14.Sluttvurdering</a:t>
            </a:r>
          </a:p>
          <a:p>
            <a:endParaRPr lang="nn-NO" dirty="0" smtClean="0"/>
          </a:p>
          <a:p>
            <a:r>
              <a:rPr lang="nn-NO" dirty="0" smtClean="0"/>
              <a:t>Sluttvurderinga skal gi informasjon om kompetansen til eleven, lærlingen, lærekandidaten eller praksisbrevkandidaten ved avslutninga av opplæringa i fag. Alle elevar, også elevar med individuell opplæringsplan, skal vurderast etter kompetansemåla i læreplanen, jf. § 3-3.</a:t>
            </a:r>
          </a:p>
          <a:p>
            <a:endParaRPr lang="nn-NO" dirty="0" smtClean="0"/>
          </a:p>
          <a:p>
            <a:r>
              <a:rPr lang="nn-NO" dirty="0" smtClean="0"/>
              <a:t>Sluttvurderingar i grunnskolen er standpunktkarakterar og eksamenskarakterar. </a:t>
            </a:r>
          </a:p>
          <a:p>
            <a:endParaRPr lang="nn-NO" dirty="0"/>
          </a:p>
          <a:p>
            <a:r>
              <a:rPr lang="nn-NO" dirty="0" smtClean="0"/>
              <a:t>Endra ved forskrift 29 juni 2020 nr. 1474 (i kraft 1 aug 2020, heile </a:t>
            </a:r>
            <a:r>
              <a:rPr lang="nn-NO" dirty="0" err="1" smtClean="0"/>
              <a:t>kap</a:t>
            </a:r>
            <a:r>
              <a:rPr lang="nn-NO" dirty="0" smtClean="0"/>
              <a:t> 3 endra).</a:t>
            </a:r>
            <a:endParaRPr lang="nn-NO" dirty="0"/>
          </a:p>
        </p:txBody>
      </p:sp>
    </p:spTree>
    <p:extLst>
      <p:ext uri="{BB962C8B-B14F-4D97-AF65-F5344CB8AC3E}">
        <p14:creationId xmlns:p14="http://schemas.microsoft.com/office/powerpoint/2010/main" val="1350025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84484" y="304799"/>
            <a:ext cx="11462084" cy="5909310"/>
          </a:xfrm>
          <a:prstGeom prst="rect">
            <a:avLst/>
          </a:prstGeom>
        </p:spPr>
        <p:txBody>
          <a:bodyPr wrap="square">
            <a:spAutoFit/>
          </a:bodyPr>
          <a:lstStyle/>
          <a:p>
            <a:r>
              <a:rPr lang="nn-NO" dirty="0" smtClean="0">
                <a:solidFill>
                  <a:srgbClr val="FF0000"/>
                </a:solidFill>
              </a:rPr>
              <a:t>§ 3-15.Standpunktkarakterar i fag</a:t>
            </a:r>
          </a:p>
          <a:p>
            <a:endParaRPr lang="nn-NO" dirty="0" smtClean="0">
              <a:solidFill>
                <a:srgbClr val="FF0000"/>
              </a:solidFill>
            </a:endParaRPr>
          </a:p>
          <a:p>
            <a:r>
              <a:rPr lang="nn-NO" dirty="0" smtClean="0"/>
              <a:t>Ein standpunktkarakter skal vere uttrykk for den samla kompetansen eleven har i faget ved avslutninga av opplæringa.</a:t>
            </a:r>
          </a:p>
          <a:p>
            <a:endParaRPr lang="nn-NO" dirty="0" smtClean="0"/>
          </a:p>
          <a:p>
            <a:r>
              <a:rPr lang="nn-NO" dirty="0" smtClean="0"/>
              <a:t>Eleven skal vere kjend med kva det blir lagt vekt på i fastsetjinga av hennar eller hans standpunktkarakter. Eleven skal ha fått høve til å vise kompetansen sin på fleire og varierte måtar. </a:t>
            </a:r>
          </a:p>
          <a:p>
            <a:endParaRPr lang="nn-NO" dirty="0"/>
          </a:p>
          <a:p>
            <a:r>
              <a:rPr lang="nn-NO" dirty="0" smtClean="0"/>
              <a:t>Kompetanse som eleven har vist i løpet av opplæringa, er ein del av vurderinga når standpunktkarakteren skal fastsetjast.</a:t>
            </a:r>
          </a:p>
          <a:p>
            <a:endParaRPr lang="nn-NO" dirty="0" smtClean="0"/>
          </a:p>
          <a:p>
            <a:r>
              <a:rPr lang="nn-NO" dirty="0" smtClean="0"/>
              <a:t>Standpunktkarakterar i fag med sentralt gitt eksamen skal fastsetjast seinast dagen før fellessensurmøtet.</a:t>
            </a:r>
          </a:p>
          <a:p>
            <a:endParaRPr lang="nn-NO" dirty="0" smtClean="0"/>
          </a:p>
          <a:p>
            <a:r>
              <a:rPr lang="nn-NO" dirty="0" smtClean="0"/>
              <a:t>Standpunktkarakterar i fag med lokalt gitt eksamen skal fastsetjast seinast dagen før skolen gjennomfører den første eksamenen i faget på det aktuelle trinnet innanfor utdanningsprogrammet.</a:t>
            </a:r>
          </a:p>
          <a:p>
            <a:endParaRPr lang="nn-NO" dirty="0" smtClean="0"/>
          </a:p>
          <a:p>
            <a:r>
              <a:rPr lang="nn-NO" dirty="0" smtClean="0"/>
              <a:t>Faglæraren set standpunktkarakter. Dersom rektor er i tvil om reglane for fastsetjing av standpunktkarakter er følgde, kan rektor krevje at faglærar gjer ei ny fagleg vurdering før karakterane blir fastsette og førte.</a:t>
            </a:r>
          </a:p>
          <a:p>
            <a:r>
              <a:rPr lang="nn-NO" dirty="0" smtClean="0"/>
              <a:t>Rektor har ansvaret for at det blir gjort enkeltvedtak om ikkje å gi standpunktkarakter i fag. For å gjere enkeltvedtak om å ikkje gi karakter, skal eleven først vere varsla, jf. § 3-8.</a:t>
            </a:r>
          </a:p>
          <a:p>
            <a:r>
              <a:rPr lang="nn-NO" dirty="0" smtClean="0"/>
              <a:t>	</a:t>
            </a:r>
          </a:p>
          <a:p>
            <a:endParaRPr lang="nn-NO" dirty="0"/>
          </a:p>
          <a:p>
            <a:r>
              <a:rPr lang="nn-NO" dirty="0" smtClean="0"/>
              <a:t>Endra ved forskrift 29 juni 2020 nr. 1474 (i kraft 1 aug 2020, heile </a:t>
            </a:r>
            <a:r>
              <a:rPr lang="nn-NO" dirty="0" err="1" smtClean="0"/>
              <a:t>kap</a:t>
            </a:r>
            <a:r>
              <a:rPr lang="nn-NO" dirty="0" smtClean="0"/>
              <a:t> 3 endra).</a:t>
            </a:r>
            <a:endParaRPr lang="nn-NO" dirty="0"/>
          </a:p>
        </p:txBody>
      </p:sp>
    </p:spTree>
    <p:extLst>
      <p:ext uri="{BB962C8B-B14F-4D97-AF65-F5344CB8AC3E}">
        <p14:creationId xmlns:p14="http://schemas.microsoft.com/office/powerpoint/2010/main" val="902793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t>Vurdering</a:t>
            </a:r>
            <a:br>
              <a:rPr lang="nb-NO" dirty="0" smtClean="0"/>
            </a:br>
            <a:r>
              <a:rPr lang="nb-NO" dirty="0" smtClean="0"/>
              <a:t>- uten bruk av karakterer</a:t>
            </a:r>
            <a:endParaRPr lang="nb-NO" dirty="0"/>
          </a:p>
        </p:txBody>
      </p:sp>
      <p:sp>
        <p:nvSpPr>
          <p:cNvPr id="3" name="Undertittel 2"/>
          <p:cNvSpPr>
            <a:spLocks noGrp="1"/>
          </p:cNvSpPr>
          <p:nvPr>
            <p:ph type="subTitle" idx="1"/>
          </p:nvPr>
        </p:nvSpPr>
        <p:spPr/>
        <p:txBody>
          <a:bodyPr/>
          <a:lstStyle/>
          <a:p>
            <a:r>
              <a:rPr lang="nb-NO" dirty="0" smtClean="0"/>
              <a:t>Henny Helen Riise</a:t>
            </a:r>
            <a:endParaRPr lang="nb-NO" dirty="0"/>
          </a:p>
        </p:txBody>
      </p:sp>
    </p:spTree>
    <p:extLst>
      <p:ext uri="{BB962C8B-B14F-4D97-AF65-F5344CB8AC3E}">
        <p14:creationId xmlns:p14="http://schemas.microsoft.com/office/powerpoint/2010/main" val="2535381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846217" y="624110"/>
            <a:ext cx="9658395" cy="1280890"/>
          </a:xfrm>
        </p:spPr>
        <p:txBody>
          <a:bodyPr/>
          <a:lstStyle/>
          <a:p>
            <a:r>
              <a:rPr lang="nb-NO" dirty="0" smtClean="0"/>
              <a:t>Etter </a:t>
            </a:r>
            <a:r>
              <a:rPr lang="nb-NO" dirty="0"/>
              <a:t>opplæringslovens paragraf 3 – 10 skal elevene:​</a:t>
            </a:r>
          </a:p>
        </p:txBody>
      </p:sp>
      <p:sp>
        <p:nvSpPr>
          <p:cNvPr id="3" name="Plassholder for innhold 2"/>
          <p:cNvSpPr>
            <a:spLocks noGrp="1"/>
          </p:cNvSpPr>
          <p:nvPr>
            <p:ph idx="1"/>
          </p:nvPr>
        </p:nvSpPr>
        <p:spPr/>
        <p:txBody>
          <a:bodyPr>
            <a:normAutofit/>
          </a:bodyPr>
          <a:lstStyle/>
          <a:p>
            <a:pPr fontAlgn="base"/>
            <a:r>
              <a:rPr lang="nb-NO" i="1" dirty="0"/>
              <a:t>«delta i vurderinga av eige arbeid og reflektere over eiga læring og </a:t>
            </a:r>
            <a:r>
              <a:rPr lang="nb-NO" i="1" dirty="0" err="1"/>
              <a:t>faglege</a:t>
            </a:r>
            <a:r>
              <a:rPr lang="nb-NO" i="1" dirty="0"/>
              <a:t> utvikling»</a:t>
            </a:r>
            <a:r>
              <a:rPr lang="en-US" dirty="0" smtClean="0"/>
              <a:t>​</a:t>
            </a:r>
          </a:p>
          <a:p>
            <a:pPr marL="0" indent="0" fontAlgn="base">
              <a:buNone/>
            </a:pPr>
            <a:endParaRPr lang="nb-NO" dirty="0"/>
          </a:p>
          <a:p>
            <a:pPr fontAlgn="base"/>
            <a:r>
              <a:rPr lang="nb-NO" i="1" dirty="0"/>
              <a:t>«forstå kva </a:t>
            </a:r>
            <a:r>
              <a:rPr lang="nb-NO" i="1" dirty="0" err="1"/>
              <a:t>dei</a:t>
            </a:r>
            <a:r>
              <a:rPr lang="nb-NO" i="1" dirty="0"/>
              <a:t> skal lære og kva som blir venta av </a:t>
            </a:r>
            <a:r>
              <a:rPr lang="nb-NO" i="1" dirty="0" err="1"/>
              <a:t>dei</a:t>
            </a:r>
            <a:r>
              <a:rPr lang="nb-NO" i="1" dirty="0"/>
              <a:t>» </a:t>
            </a:r>
            <a:r>
              <a:rPr lang="en-US" dirty="0" smtClean="0"/>
              <a:t>​</a:t>
            </a:r>
          </a:p>
          <a:p>
            <a:pPr marL="0" indent="0" fontAlgn="base">
              <a:buNone/>
            </a:pPr>
            <a:endParaRPr lang="nb-NO" dirty="0"/>
          </a:p>
          <a:p>
            <a:pPr fontAlgn="base"/>
            <a:r>
              <a:rPr lang="nb-NO" i="1" dirty="0"/>
              <a:t>«få vite kva </a:t>
            </a:r>
            <a:r>
              <a:rPr lang="nb-NO" i="1" dirty="0" err="1"/>
              <a:t>dei</a:t>
            </a:r>
            <a:r>
              <a:rPr lang="nb-NO" i="1" dirty="0"/>
              <a:t> </a:t>
            </a:r>
            <a:r>
              <a:rPr lang="nb-NO" i="1" dirty="0" err="1"/>
              <a:t>meistrar</a:t>
            </a:r>
            <a:r>
              <a:rPr lang="nb-NO" i="1" dirty="0"/>
              <a:t>»</a:t>
            </a:r>
            <a:r>
              <a:rPr lang="en-US" dirty="0"/>
              <a:t>​</a:t>
            </a:r>
          </a:p>
          <a:p>
            <a:pPr marL="0" indent="0" fontAlgn="base">
              <a:buNone/>
            </a:pPr>
            <a:endParaRPr lang="nb-NO" dirty="0"/>
          </a:p>
          <a:p>
            <a:pPr fontAlgn="base"/>
            <a:r>
              <a:rPr lang="nb-NO" i="1" dirty="0"/>
              <a:t>«få rettleiing om </a:t>
            </a:r>
            <a:r>
              <a:rPr lang="nb-NO" i="1" dirty="0" err="1"/>
              <a:t>korleis</a:t>
            </a:r>
            <a:r>
              <a:rPr lang="nb-NO" i="1" dirty="0"/>
              <a:t> </a:t>
            </a:r>
            <a:r>
              <a:rPr lang="nb-NO" i="1" dirty="0" err="1"/>
              <a:t>dei</a:t>
            </a:r>
            <a:r>
              <a:rPr lang="nb-NO" i="1" dirty="0"/>
              <a:t> kan arbeide </a:t>
            </a:r>
            <a:r>
              <a:rPr lang="nb-NO" i="1" dirty="0" err="1"/>
              <a:t>vidare</a:t>
            </a:r>
            <a:r>
              <a:rPr lang="nb-NO" i="1" dirty="0"/>
              <a:t> for å </a:t>
            </a:r>
            <a:r>
              <a:rPr lang="nb-NO" i="1" dirty="0" err="1"/>
              <a:t>auke</a:t>
            </a:r>
            <a:r>
              <a:rPr lang="nb-NO" i="1" dirty="0"/>
              <a:t> kompetansen sin»</a:t>
            </a:r>
            <a:r>
              <a:rPr lang="en-US" dirty="0"/>
              <a:t>​</a:t>
            </a:r>
          </a:p>
          <a:p>
            <a:pPr marL="0" indent="0" fontAlgn="base">
              <a:buNone/>
            </a:pPr>
            <a:r>
              <a:rPr lang="en-US" dirty="0"/>
              <a:t/>
            </a:r>
            <a:br>
              <a:rPr lang="en-US" dirty="0"/>
            </a:br>
            <a:r>
              <a:rPr lang="nb-NO" dirty="0"/>
              <a:t>(Lovdata, 2020)</a:t>
            </a:r>
            <a:r>
              <a:rPr lang="en-US" dirty="0" smtClean="0"/>
              <a:t>​</a:t>
            </a:r>
            <a:r>
              <a:rPr lang="nb-NO" dirty="0" smtClean="0"/>
              <a:t>​</a:t>
            </a:r>
            <a:endParaRPr lang="nb-NO" dirty="0"/>
          </a:p>
          <a:p>
            <a:endParaRPr lang="nb-NO" dirty="0"/>
          </a:p>
        </p:txBody>
      </p:sp>
    </p:spTree>
    <p:extLst>
      <p:ext uri="{BB962C8B-B14F-4D97-AF65-F5344CB8AC3E}">
        <p14:creationId xmlns:p14="http://schemas.microsoft.com/office/powerpoint/2010/main" val="59139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Vurdering </a:t>
            </a:r>
            <a:r>
              <a:rPr lang="nb-NO" i="1" dirty="0" smtClean="0"/>
              <a:t>for </a:t>
            </a:r>
            <a:r>
              <a:rPr lang="nb-NO" dirty="0" smtClean="0"/>
              <a:t>læring</a:t>
            </a:r>
            <a:r>
              <a:rPr lang="nb-NO" dirty="0"/>
              <a:t> </a:t>
            </a:r>
            <a:r>
              <a:rPr lang="nb-NO" dirty="0" smtClean="0"/>
              <a:t>- </a:t>
            </a:r>
            <a:r>
              <a:rPr lang="nb-NO" i="1" dirty="0" smtClean="0"/>
              <a:t>fremme læring</a:t>
            </a:r>
            <a:endParaRPr lang="nb-NO" dirty="0"/>
          </a:p>
        </p:txBody>
      </p:sp>
      <p:sp>
        <p:nvSpPr>
          <p:cNvPr id="3" name="Plassholder for innhold 2"/>
          <p:cNvSpPr>
            <a:spLocks noGrp="1"/>
          </p:cNvSpPr>
          <p:nvPr>
            <p:ph idx="1"/>
          </p:nvPr>
        </p:nvSpPr>
        <p:spPr/>
        <p:txBody>
          <a:bodyPr/>
          <a:lstStyle/>
          <a:p>
            <a:r>
              <a:rPr lang="nb-NO" dirty="0" smtClean="0"/>
              <a:t>Storbritannia 1998 – en gruppe forskere</a:t>
            </a:r>
          </a:p>
          <a:p>
            <a:r>
              <a:rPr lang="nb-NO" dirty="0" smtClean="0"/>
              <a:t>Norge - Utdanningsdirektoratet</a:t>
            </a:r>
          </a:p>
          <a:p>
            <a:pPr lvl="1"/>
            <a:r>
              <a:rPr lang="nb-NO" dirty="0" smtClean="0"/>
              <a:t>2007: Bedre vurderingspraksis</a:t>
            </a:r>
          </a:p>
          <a:p>
            <a:pPr lvl="1"/>
            <a:r>
              <a:rPr lang="nb-NO" dirty="0" smtClean="0"/>
              <a:t>2010: Forskning på individuell vurdering i skolen (FIVIS)</a:t>
            </a:r>
          </a:p>
          <a:p>
            <a:pPr lvl="1"/>
            <a:r>
              <a:rPr lang="nb-NO" dirty="0" smtClean="0"/>
              <a:t>2010 - 2014: Vurdering for læring</a:t>
            </a:r>
          </a:p>
          <a:p>
            <a:pPr lvl="1"/>
            <a:r>
              <a:rPr lang="nb-NO" dirty="0" smtClean="0"/>
              <a:t>2014 - 2018: Forlengelse av satsingen «Vurdering for læring»</a:t>
            </a:r>
          </a:p>
          <a:p>
            <a:r>
              <a:rPr lang="nb-NO" dirty="0" err="1" smtClean="0"/>
              <a:t>Tysværvåg</a:t>
            </a:r>
            <a:r>
              <a:rPr lang="nb-NO" dirty="0" smtClean="0"/>
              <a:t> – Lærerne på 8.trinn</a:t>
            </a:r>
          </a:p>
          <a:p>
            <a:pPr lvl="1"/>
            <a:r>
              <a:rPr lang="nb-NO" dirty="0" smtClean="0"/>
              <a:t>2021 - </a:t>
            </a:r>
          </a:p>
        </p:txBody>
      </p:sp>
    </p:spTree>
    <p:extLst>
      <p:ext uri="{BB962C8B-B14F-4D97-AF65-F5344CB8AC3E}">
        <p14:creationId xmlns:p14="http://schemas.microsoft.com/office/powerpoint/2010/main" val="203542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ryllestav">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2267</TotalTime>
  <Words>1625</Words>
  <Application>Microsoft Office PowerPoint</Application>
  <PresentationFormat>Widescreen</PresentationFormat>
  <Paragraphs>249</Paragraphs>
  <Slides>23</Slides>
  <Notes>1</Notes>
  <HiddenSlides>0</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23</vt:i4>
      </vt:variant>
    </vt:vector>
  </HeadingPairs>
  <TitlesOfParts>
    <vt:vector size="32" baseType="lpstr">
      <vt:lpstr>Arial</vt:lpstr>
      <vt:lpstr>Calibri</vt:lpstr>
      <vt:lpstr>Calibri Light</vt:lpstr>
      <vt:lpstr>Century Gothic</vt:lpstr>
      <vt:lpstr>Montserrat</vt:lpstr>
      <vt:lpstr>Roboto</vt:lpstr>
      <vt:lpstr>Times New Roman</vt:lpstr>
      <vt:lpstr>Wingdings 3</vt:lpstr>
      <vt:lpstr>Tryllestav</vt:lpstr>
      <vt:lpstr>SU/SMU møte 7. oktober 2021</vt:lpstr>
      <vt:lpstr>Ny læreplan – Ny vurderingspraksis</vt:lpstr>
      <vt:lpstr>PowerPoint-presentasjon</vt:lpstr>
      <vt:lpstr>PowerPoint-presentasjon</vt:lpstr>
      <vt:lpstr>PowerPoint-presentasjon</vt:lpstr>
      <vt:lpstr>PowerPoint-presentasjon</vt:lpstr>
      <vt:lpstr>Vurdering - uten bruk av karakterer</vt:lpstr>
      <vt:lpstr>Etter opplæringslovens paragraf 3 – 10 skal elevene:​</vt:lpstr>
      <vt:lpstr>Vurdering for læring - fremme læring</vt:lpstr>
      <vt:lpstr>Den store ideen om vurdering for læring:</vt:lpstr>
      <vt:lpstr>Undervisning og læring</vt:lpstr>
      <vt:lpstr>Karakterer</vt:lpstr>
      <vt:lpstr>Prøve…</vt:lpstr>
      <vt:lpstr>…og feile</vt:lpstr>
      <vt:lpstr>PowerPoint-presentasjon</vt:lpstr>
      <vt:lpstr>PowerPoint-presentasjon</vt:lpstr>
      <vt:lpstr>Ny strategiplan for Tysværskolen –  mål for perioden 2021 - 2025  </vt:lpstr>
      <vt:lpstr>PowerPoint-presentasjon</vt:lpstr>
      <vt:lpstr>Satsingsområde 2021 – 2022 Inkluderande læringsmiljø</vt:lpstr>
      <vt:lpstr>IBS prosjektet </vt:lpstr>
      <vt:lpstr>Oversikt over fremdrift i prosjektet </vt:lpstr>
      <vt:lpstr>Korleis skal eit inkluderande læringsmiljø vere påTysværvåg barne- og ungdomsskule om 5 år?  </vt:lpstr>
      <vt:lpstr>Kva er bra, og kva kan bli betre?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Vurdering - uten bruk av karakterer</dc:title>
  <dc:creator>Henny Helen Riise</dc:creator>
  <cp:lastModifiedBy>Dybdahl, Geir</cp:lastModifiedBy>
  <cp:revision>37</cp:revision>
  <dcterms:created xsi:type="dcterms:W3CDTF">2021-09-19T08:39:17Z</dcterms:created>
  <dcterms:modified xsi:type="dcterms:W3CDTF">2021-10-08T05:27:26Z</dcterms:modified>
</cp:coreProperties>
</file>