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60" r:id="rId3"/>
    <p:sldId id="262" r:id="rId4"/>
    <p:sldId id="264" r:id="rId5"/>
    <p:sldId id="266" r:id="rId6"/>
    <p:sldId id="268" r:id="rId7"/>
    <p:sldId id="270" r:id="rId8"/>
    <p:sldId id="272" r:id="rId9"/>
    <p:sldId id="274" r:id="rId10"/>
    <p:sldId id="276" r:id="rId11"/>
    <p:sldId id="287" r:id="rId12"/>
    <p:sldId id="277" r:id="rId13"/>
    <p:sldId id="278" r:id="rId14"/>
    <p:sldId id="279" r:id="rId15"/>
    <p:sldId id="280" r:id="rId16"/>
    <p:sldId id="281" r:id="rId17"/>
    <p:sldId id="282" r:id="rId18"/>
    <p:sldId id="283" r:id="rId19"/>
    <p:sldId id="284" r:id="rId20"/>
    <p:sldId id="285" r:id="rId21"/>
    <p:sldId id="286" r:id="rId22"/>
  </p:sldIdLst>
  <p:sldSz cx="9144000" cy="6858000" type="screen4x3"/>
  <p:notesSz cx="6858000" cy="9144000"/>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0"/>
    <p:restoredTop sz="0"/>
  </p:normalViewPr>
  <p:slideViewPr>
    <p:cSldViewPr>
      <p:cViewPr varScale="1">
        <p:scale>
          <a:sx n="131" d="100"/>
          <a:sy n="131" d="100"/>
        </p:scale>
        <p:origin x="666" y="126"/>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Click to edit Master title style</a:t>
            </a:r>
            <a:endParaRPr lang="en-US"/>
          </a:p>
        </p:txBody>
      </p:sp>
      <p:sp>
        <p:nvSpPr>
          <p:cNvPr id="3" name="Subtitle 2"/>
          <p:cNvSpPr>
            <a:spLocks noGrp="1"/>
          </p:cNvSpPr>
          <p:nvPr>
            <p:ph type="subTitle" idx="1"/>
          </p:nvPr>
        </p:nvSpPr>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2"/>
          </p:nvPr>
        </p:nvSpPr>
        <p:spPr/>
        <p:txBody>
          <a:bodyPr/>
          <a:lstStyle/>
          <a:p>
            <a:fld id="{1CC3BE7B-50EB-46A2-87BA-BEA46B70FD72}" type="datetimeFigureOut">
              <a:rPr lang="en-US" smtClean="0"/>
              <a:t>1/20/2022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p:txBody>
          <a:bodyPr/>
          <a:lstStyle/>
          <a:p>
            <a:fld id="{30907231-C2F8-4F00-BDD0-B41841C81453}" type="datetimeFigureOut">
              <a:rPr lang="en-US" smtClean="0"/>
              <a:t>1/20/2022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p:txBody>
          <a:bodyPr/>
          <a:lstStyle/>
          <a:p>
            <a:fld id="{05ABF45F-46D6-420A-B2EE-03CE59A8EAF1}" type="datetimeFigureOut">
              <a:rPr lang="en-US" smtClean="0"/>
              <a:t>1/20/2022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p:txBody>
          <a:bodyPr/>
          <a:lstStyle/>
          <a:p>
            <a:fld id="{E33D69C2-85F4-4AD7-8FCD-8A385AB28D46}" type="datetimeFigureOut">
              <a:rPr lang="en-US" smtClean="0"/>
              <a:t>1/20/2022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smtClean="0"/>
              <a:t>Click to edit Master text styles</a:t>
            </a:r>
          </a:p>
        </p:txBody>
      </p:sp>
      <p:sp>
        <p:nvSpPr>
          <p:cNvPr id="4" name="Date Placeholder 3"/>
          <p:cNvSpPr>
            <a:spLocks noGrp="1"/>
          </p:cNvSpPr>
          <p:nvPr>
            <p:ph type="dt" sz="half" idx="2"/>
          </p:nvPr>
        </p:nvSpPr>
        <p:spPr/>
        <p:txBody>
          <a:bodyPr/>
          <a:lstStyle/>
          <a:p>
            <a:fld id="{E9E91B4F-67FE-4B7A-A407-6211029D10DB}" type="datetimeFigureOut">
              <a:rPr lang="en-US" smtClean="0"/>
              <a:t>1/20/2022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3"/>
          </p:nvPr>
        </p:nvSpPr>
        <p:spPr/>
        <p:txBody>
          <a:bodyPr/>
          <a:lstStyle/>
          <a:p>
            <a:fld id="{BA5D5517-E093-47C7-9762-1D14B198A6DF}" type="datetimeFigureOut">
              <a:rPr lang="en-US" smtClean="0"/>
              <a:t>1/20/2022</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smtClean="0"/>
              <a:t>Click to edit Master text styles</a:t>
            </a:r>
          </a:p>
        </p:txBody>
      </p:sp>
      <p:sp>
        <p:nvSpPr>
          <p:cNvPr id="4" name="Content Placeholder 3"/>
          <p:cNvSpPr>
            <a:spLocks noGrp="1"/>
          </p:cNvSpPr>
          <p:nvPr>
            <p:ph sz="half" idx="2"/>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smtClean="0"/>
              <a:t>Click to edit Master text styles</a:t>
            </a:r>
          </a:p>
        </p:txBody>
      </p:sp>
      <p:sp>
        <p:nvSpPr>
          <p:cNvPr id="6" name="Content Placeholder 5"/>
          <p:cNvSpPr>
            <a:spLocks noGrp="1"/>
          </p:cNvSpPr>
          <p:nvPr>
            <p:ph sz="quarter" idx="4"/>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5"/>
          </p:nvPr>
        </p:nvSpPr>
        <p:spPr/>
        <p:txBody>
          <a:bodyPr/>
          <a:lstStyle/>
          <a:p>
            <a:fld id="{F7361914-E718-432E-8928-5A2C950F9735}" type="datetimeFigureOut">
              <a:rPr lang="en-US" smtClean="0"/>
              <a:t>1/20/2022</a:t>
            </a:fld>
            <a:endParaRPr lang="en-US"/>
          </a:p>
        </p:txBody>
      </p:sp>
      <p:sp>
        <p:nvSpPr>
          <p:cNvPr id="8" name="Footer Placeholder 7"/>
          <p:cNvSpPr>
            <a:spLocks noGrp="1"/>
          </p:cNvSpPr>
          <p:nvPr>
            <p:ph type="ftr" sz="quarter" idx="6"/>
          </p:nvPr>
        </p:nvSpPr>
        <p:spPr/>
        <p:txBody>
          <a:bodyPr/>
          <a:lstStyle/>
          <a:p>
            <a:endParaRPr lang="en-US"/>
          </a:p>
        </p:txBody>
      </p:sp>
      <p:sp>
        <p:nvSpPr>
          <p:cNvPr id="9" name="Slide Number Placeholder 8"/>
          <p:cNvSpPr>
            <a:spLocks noGrp="1"/>
          </p:cNvSpPr>
          <p:nvPr>
            <p:ph type="sldNum" sz="quarter" idx="7"/>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
          </p:nvPr>
        </p:nvSpPr>
        <p:spPr/>
        <p:txBody>
          <a:bodyPr/>
          <a:lstStyle/>
          <a:p>
            <a:fld id="{FA3C360F-7BA4-4566-AB84-D3AF6981FA1B}" type="datetimeFigureOut">
              <a:rPr lang="en-US" smtClean="0"/>
              <a:t>1/20/2022</a:t>
            </a:fld>
            <a:endParaRPr lang="en-US"/>
          </a:p>
        </p:txBody>
      </p:sp>
      <p:sp>
        <p:nvSpPr>
          <p:cNvPr id="4" name="Footer Placeholder 3"/>
          <p:cNvSpPr>
            <a:spLocks noGrp="1"/>
          </p:cNvSpPr>
          <p:nvPr>
            <p:ph type="ftr" sz="quarter" idx="2"/>
          </p:nvPr>
        </p:nvSpPr>
        <p:spPr/>
        <p:txBody>
          <a:bodyPr/>
          <a:lstStyle/>
          <a:p>
            <a:endParaRPr lang="en-US"/>
          </a:p>
        </p:txBody>
      </p:sp>
      <p:sp>
        <p:nvSpPr>
          <p:cNvPr id="5" name="Slide Number Placeholder 4"/>
          <p:cNvSpPr>
            <a:spLocks noGrp="1"/>
          </p:cNvSpPr>
          <p:nvPr>
            <p:ph type="sldNum" sz="quarter" idx="3"/>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p:nvPr>
        </p:nvSpPr>
        <p:spPr/>
        <p:txBody>
          <a:bodyPr/>
          <a:lstStyle/>
          <a:p>
            <a:fld id="{6C723314-0289-41D3-A090-07F3D0EF8BE7}" type="datetimeFigureOut">
              <a:rPr lang="en-US" smtClean="0"/>
              <a:t>1/20/2022</a:t>
            </a:fld>
            <a:endParaRPr lang="en-US"/>
          </a:p>
        </p:txBody>
      </p:sp>
      <p:sp>
        <p:nvSpPr>
          <p:cNvPr id="3" name="Footer Placeholder 2"/>
          <p:cNvSpPr>
            <a:spLocks noGrp="1"/>
          </p:cNvSpPr>
          <p:nvPr>
            <p:ph type="ftr" sz="quarter" idx="1"/>
          </p:nvPr>
        </p:nvSpPr>
        <p:spPr/>
        <p:txBody>
          <a:bodyPr/>
          <a:lstStyle/>
          <a:p>
            <a:endParaRPr lang="en-US"/>
          </a:p>
        </p:txBody>
      </p:sp>
      <p:sp>
        <p:nvSpPr>
          <p:cNvPr id="4" name="Slide Number Placeholder 3"/>
          <p:cNvSpPr>
            <a:spLocks noGrp="1"/>
          </p:cNvSpPr>
          <p:nvPr>
            <p:ph type="sldNum" sz="quarter" idx="2"/>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smtClean="0"/>
              <a:t>Click to edit Master text styles</a:t>
            </a:r>
          </a:p>
        </p:txBody>
      </p:sp>
      <p:sp>
        <p:nvSpPr>
          <p:cNvPr id="5" name="Date Placeholder 4"/>
          <p:cNvSpPr>
            <a:spLocks noGrp="1"/>
          </p:cNvSpPr>
          <p:nvPr>
            <p:ph type="dt" sz="half" idx="3"/>
          </p:nvPr>
        </p:nvSpPr>
        <p:spPr/>
        <p:txBody>
          <a:bodyPr/>
          <a:lstStyle/>
          <a:p>
            <a:fld id="{1F9DD51B-A2E4-4393-8BA7-2EC99214ED89}" type="datetimeFigureOut">
              <a:rPr lang="en-US" smtClean="0"/>
              <a:t>1/20/2022</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smtClean="0"/>
              <a:t>Click to edit Master text styles</a:t>
            </a:r>
          </a:p>
        </p:txBody>
      </p:sp>
      <p:sp>
        <p:nvSpPr>
          <p:cNvPr id="5" name="Date Placeholder 4"/>
          <p:cNvSpPr>
            <a:spLocks noGrp="1"/>
          </p:cNvSpPr>
          <p:nvPr>
            <p:ph type="dt" sz="half" idx="3"/>
          </p:nvPr>
        </p:nvSpPr>
        <p:spPr/>
        <p:txBody>
          <a:bodyPr/>
          <a:lstStyle/>
          <a:p>
            <a:fld id="{B820278F-8D25-48CD-B362-AD6040682884}" type="datetimeFigureOut">
              <a:rPr lang="en-US" smtClean="0"/>
              <a:t>1/20/2022</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t>1/20/2022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SU/SMU møte torsdag 20. januar 2022</a:t>
            </a:r>
            <a:br>
              <a:rPr lang="nb-NO" dirty="0" smtClean="0"/>
            </a:br>
            <a:r>
              <a:rPr lang="nb-NO" dirty="0" smtClean="0"/>
              <a:t>Brukerundersøkelser høsten 2021</a:t>
            </a:r>
            <a:endParaRPr lang="nb-NO" dirty="0"/>
          </a:p>
        </p:txBody>
      </p:sp>
      <p:pic>
        <p:nvPicPr>
          <p:cNvPr id="1026" name="Picture 2" descr="England: Diskutable brukerundersøkelse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5736" y="3212976"/>
            <a:ext cx="4936453" cy="3284984"/>
          </a:xfrm>
          <a:prstGeom prst="rect">
            <a:avLst/>
          </a:prstGeom>
          <a:noFill/>
          <a:extLst>
            <a:ext uri="{909E8E84-426E-40DD-AFC4-6F175D3DCCD1}">
              <a14:hiddenFill xmlns:a14="http://schemas.microsoft.com/office/drawing/2010/main">
                <a:solidFill>
                  <a:srgbClr val="FFFFFF"/>
                </a:solidFill>
              </a14:hiddenFill>
            </a:ext>
          </a:extLst>
        </p:spPr>
      </p:pic>
      <p:pic>
        <p:nvPicPr>
          <p:cNvPr id="4" name="Bilde 3"/>
          <p:cNvPicPr>
            <a:picLocks noChangeAspect="1"/>
          </p:cNvPicPr>
          <p:nvPr/>
        </p:nvPicPr>
        <p:blipFill>
          <a:blip r:embed="rId3"/>
          <a:stretch>
            <a:fillRect/>
          </a:stretch>
        </p:blipFill>
        <p:spPr>
          <a:xfrm>
            <a:off x="395536" y="1412776"/>
            <a:ext cx="8126672" cy="1835055"/>
          </a:xfrm>
          <a:prstGeom prst="rect">
            <a:avLst/>
          </a:prstGeom>
        </p:spPr>
      </p:pic>
    </p:spTree>
    <p:extLst>
      <p:ext uri="{BB962C8B-B14F-4D97-AF65-F5344CB8AC3E}">
        <p14:creationId xmlns:p14="http://schemas.microsoft.com/office/powerpoint/2010/main" val="4294766850"/>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1615440"/>
        </p:xfrm>
        <a:graphic>
          <a:graphicData uri="http://schemas.openxmlformats.org/drawingml/2006/table">
            <a:tbl>
              <a:tblPr bandRow="1">
                <a:tableStyleId>{5C22544A-7EE6-4342-B048-85BDC9FD1C3A}</a:tableStyleId>
              </a:tblPr>
              <a:tblGrid>
                <a:gridCol w="838200">
                  <a:extLst>
                    <a:ext uri="{9D8B030D-6E8A-4147-A177-3AD203B41FA5}">
                      <a16:colId xmlns:a16="http://schemas.microsoft.com/office/drawing/2014/main" val="20000"/>
                    </a:ext>
                  </a:extLst>
                </a:gridCol>
                <a:gridCol w="10414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gridCol w="1041400">
                  <a:extLst>
                    <a:ext uri="{9D8B030D-6E8A-4147-A177-3AD203B41FA5}">
                      <a16:colId xmlns:a16="http://schemas.microsoft.com/office/drawing/2014/main" val="20003"/>
                    </a:ext>
                  </a:extLst>
                </a:gridCol>
                <a:gridCol w="1041400">
                  <a:extLst>
                    <a:ext uri="{9D8B030D-6E8A-4147-A177-3AD203B41FA5}">
                      <a16:colId xmlns:a16="http://schemas.microsoft.com/office/drawing/2014/main" val="20004"/>
                    </a:ext>
                  </a:extLst>
                </a:gridCol>
                <a:gridCol w="1041400">
                  <a:extLst>
                    <a:ext uri="{9D8B030D-6E8A-4147-A177-3AD203B41FA5}">
                      <a16:colId xmlns:a16="http://schemas.microsoft.com/office/drawing/2014/main" val="20005"/>
                    </a:ext>
                  </a:extLst>
                </a:gridCol>
                <a:gridCol w="1041400">
                  <a:extLst>
                    <a:ext uri="{9D8B030D-6E8A-4147-A177-3AD203B41FA5}">
                      <a16:colId xmlns:a16="http://schemas.microsoft.com/office/drawing/2014/main" val="20006"/>
                    </a:ext>
                  </a:extLst>
                </a:gridCol>
                <a:gridCol w="1041400">
                  <a:extLst>
                    <a:ext uri="{9D8B030D-6E8A-4147-A177-3AD203B41FA5}">
                      <a16:colId xmlns:a16="http://schemas.microsoft.com/office/drawing/2014/main" val="20007"/>
                    </a:ext>
                  </a:extLst>
                </a:gridCol>
              </a:tblGrid>
              <a:tr h="228600">
                <a:tc>
                  <a:txBody>
                    <a:bodyPr/>
                    <a:lstStyle/>
                    <a:p>
                      <a:r>
                        <a:rPr sz="1000" b="0">
                          <a:latin typeface="Calibri"/>
                        </a:rPr>
                        <a:t>Jeg har inntrykk av at lærerne hjelper barnet mitt slik at han/hun forstår det som skal læres</a:t>
                      </a:r>
                    </a:p>
                  </a:txBody>
                  <a:tcPr anchor="ctr"/>
                </a:tc>
                <a:tc>
                  <a:txBody>
                    <a:bodyPr/>
                    <a:lstStyle/>
                    <a:p>
                      <a:pPr algn="ctr"/>
                      <a:r>
                        <a:rPr sz="1000" b="0">
                          <a:latin typeface="Calibri"/>
                        </a:rPr>
                        <a:t>196</a:t>
                      </a:r>
                    </a:p>
                  </a:txBody>
                  <a:tcPr anchor="ctr"/>
                </a:tc>
                <a:tc>
                  <a:txBody>
                    <a:bodyPr/>
                    <a:lstStyle/>
                    <a:p>
                      <a:pPr algn="ctr"/>
                      <a:r>
                        <a:rPr sz="1000" b="0">
                          <a:latin typeface="Calibri"/>
                        </a:rPr>
                        <a:t>89</a:t>
                      </a:r>
                    </a:p>
                  </a:txBody>
                  <a:tcPr anchor="ctr"/>
                </a:tc>
                <a:tc>
                  <a:txBody>
                    <a:bodyPr/>
                    <a:lstStyle/>
                    <a:p>
                      <a:pPr algn="ctr"/>
                      <a:r>
                        <a:rPr sz="1000" b="0">
                          <a:latin typeface="Calibri"/>
                        </a:rPr>
                        <a:t>24</a:t>
                      </a:r>
                    </a:p>
                  </a:txBody>
                  <a:tcPr anchor="ctr"/>
                </a:tc>
                <a:tc>
                  <a:txBody>
                    <a:bodyPr/>
                    <a:lstStyle/>
                    <a:p>
                      <a:pPr algn="ctr"/>
                      <a:r>
                        <a:rPr sz="1000" b="0">
                          <a:latin typeface="Calibri"/>
                        </a:rPr>
                        <a:t>12</a:t>
                      </a:r>
                    </a:p>
                  </a:txBody>
                  <a:tcPr anchor="ctr"/>
                </a:tc>
                <a:tc>
                  <a:txBody>
                    <a:bodyPr/>
                    <a:lstStyle/>
                    <a:p>
                      <a:pPr algn="ctr"/>
                      <a:r>
                        <a:rPr sz="1000" b="0">
                          <a:latin typeface="Calibri"/>
                        </a:rPr>
                        <a:t>3</a:t>
                      </a:r>
                    </a:p>
                  </a:txBody>
                  <a:tcPr anchor="ctr"/>
                </a:tc>
                <a:tc>
                  <a:txBody>
                    <a:bodyPr/>
                    <a:lstStyle/>
                    <a:p>
                      <a:pPr algn="ctr"/>
                      <a:r>
                        <a:rPr sz="1000" b="0">
                          <a:latin typeface="Calibri"/>
                        </a:rPr>
                        <a:t>8</a:t>
                      </a:r>
                    </a:p>
                  </a:txBody>
                  <a:tcPr anchor="ctr"/>
                </a:tc>
                <a:tc>
                  <a:txBody>
                    <a:bodyPr/>
                    <a:lstStyle/>
                    <a:p>
                      <a:pPr algn="ctr"/>
                      <a:r>
                        <a:rPr sz="1000" b="0">
                          <a:latin typeface="Calibri"/>
                        </a:rPr>
                        <a:t>4,43</a:t>
                      </a:r>
                    </a:p>
                  </a:txBody>
                  <a:tcPr anchor="ct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nvGraphicFramePr>
        <p:xfrm>
          <a:off x="254000" y="2120900"/>
          <a:ext cx="8128000" cy="2438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Hva ser vi når vi sammenligner svarene fra elever og foreldre om støtte fra lærerne?</a:t>
                      </a:r>
                    </a:p>
                  </a:txBody>
                  <a:tcPr anchor="ctr"/>
                </a:tc>
                <a:extLst>
                  <a:ext uri="{0D108BD9-81ED-4DB2-BD59-A6C34878D82A}">
                    <a16:rowId xmlns:a16="http://schemas.microsoft.com/office/drawing/2014/main" val="10000"/>
                  </a:ext>
                </a:extLst>
              </a:tr>
            </a:tbl>
          </a:graphicData>
        </a:graphic>
      </p:graphicFrame>
      <p:graphicFrame>
        <p:nvGraphicFramePr>
          <p:cNvPr id="4" name="New Table"/>
          <p:cNvGraphicFramePr>
            <a:graphicFrameLocks noGrp="1"/>
          </p:cNvGraphicFramePr>
          <p:nvPr>
            <p:extLst>
              <p:ext uri="{D42A27DB-BD31-4B8C-83A1-F6EECF244321}">
                <p14:modId xmlns:p14="http://schemas.microsoft.com/office/powerpoint/2010/main" val="771057459"/>
              </p:ext>
            </p:extLst>
          </p:nvPr>
        </p:nvGraphicFramePr>
        <p:xfrm>
          <a:off x="254000" y="2489200"/>
          <a:ext cx="8128000" cy="1155824"/>
        </p:xfrm>
        <a:graphic>
          <a:graphicData uri="http://schemas.openxmlformats.org/drawingml/2006/table">
            <a:tbl>
              <a:tblPr bandRow="1">
                <a:noFill/>
                <a:effectLst>
                  <a:outerShdw blurRad="50800" dist="38100" dir="2700000" algn="tl">
                    <a:prstClr val="dkGray"/>
                  </a:outerShdw>
                </a:effectLst>
                <a:tableStyleId>{5C22544A-7EE6-4342-B048-85BDC9FD1C3A}</a:tableStyleId>
              </a:tblPr>
              <a:tblGrid>
                <a:gridCol w="8128000">
                  <a:extLst>
                    <a:ext uri="{9D8B030D-6E8A-4147-A177-3AD203B41FA5}">
                      <a16:colId xmlns:a16="http://schemas.microsoft.com/office/drawing/2014/main" val="20000"/>
                    </a:ext>
                  </a:extLst>
                </a:gridCol>
              </a:tblGrid>
              <a:tr h="1155824">
                <a:tc>
                  <a:txBody>
                    <a:bodyPr/>
                    <a:lstStyle/>
                    <a:p>
                      <a:pPr algn="l"/>
                      <a:r>
                        <a:rPr lang="nb-NO" sz="1000" b="0" dirty="0" smtClean="0">
                          <a:solidFill>
                            <a:srgbClr val="000000"/>
                          </a:solidFill>
                          <a:latin typeface="Calibri"/>
                        </a:rPr>
                        <a:t>Sammenfallende undersøkelser,</a:t>
                      </a:r>
                      <a:r>
                        <a:rPr lang="nb-NO" sz="1000" b="0" baseline="0" dirty="0" smtClean="0">
                          <a:solidFill>
                            <a:srgbClr val="000000"/>
                          </a:solidFill>
                          <a:latin typeface="Calibri"/>
                        </a:rPr>
                        <a:t> med foreldrene som mer positive.</a:t>
                      </a:r>
                    </a:p>
                    <a:p>
                      <a:pPr algn="l"/>
                      <a:endParaRPr lang="nb-NO" sz="1000" b="0" baseline="0" dirty="0" smtClean="0">
                        <a:solidFill>
                          <a:srgbClr val="000000"/>
                        </a:solidFill>
                        <a:latin typeface="Calibri"/>
                      </a:endParaRPr>
                    </a:p>
                    <a:p>
                      <a:pPr algn="l"/>
                      <a:r>
                        <a:rPr lang="nb-NO" sz="1000" b="0" baseline="0" dirty="0" smtClean="0">
                          <a:solidFill>
                            <a:srgbClr val="000000"/>
                          </a:solidFill>
                          <a:latin typeface="Calibri"/>
                        </a:rPr>
                        <a:t>_</a:t>
                      </a:r>
                      <a:endParaRPr sz="1000" b="0" dirty="0">
                        <a:solidFill>
                          <a:srgbClr val="000000"/>
                        </a:solidFill>
                        <a:latin typeface="Calibri"/>
                      </a:endParaRPr>
                    </a:p>
                  </a:txBody>
                  <a:tcPr>
                    <a:lnL w="12700" cmpd="thickThin">
                      <a:solidFill>
                        <a:srgbClr val="000000"/>
                      </a:solidFill>
                      <a:prstDash val="solid"/>
                    </a:lnL>
                    <a:lnR w="12700" cmpd="thickThin">
                      <a:solidFill>
                        <a:srgbClr val="000000"/>
                      </a:solidFill>
                      <a:prstDash val="solid"/>
                    </a:lnR>
                    <a:lnT w="12700" cmpd="thickThin">
                      <a:solidFill>
                        <a:srgbClr val="000000"/>
                      </a:solidFill>
                      <a:prstDash val="solid"/>
                    </a:lnT>
                    <a:lnB w="12700" cmpd="thickThin">
                      <a:solidFill>
                        <a:srgbClr val="000000"/>
                      </a:solidFill>
                      <a:prstDash val="solid"/>
                    </a:lnB>
                    <a:solidFill>
                      <a:srgbClr val="FFFFFF"/>
                    </a:solidFill>
                  </a:tcPr>
                </a:tc>
                <a:extLst>
                  <a:ext uri="{0D108BD9-81ED-4DB2-BD59-A6C34878D82A}">
                    <a16:rowId xmlns:a16="http://schemas.microsoft.com/office/drawing/2014/main" val="10000"/>
                  </a:ext>
                </a:extLst>
              </a:tr>
            </a:tbl>
          </a:graphicData>
        </a:graphic>
      </p:graphicFrame>
      <p:pic>
        <p:nvPicPr>
          <p:cNvPr id="11" name="Bilde 10"/>
          <p:cNvPicPr>
            <a:picLocks noChangeAspect="1"/>
          </p:cNvPicPr>
          <p:nvPr/>
        </p:nvPicPr>
        <p:blipFill>
          <a:blip r:embed="rId2"/>
          <a:stretch>
            <a:fillRect/>
          </a:stretch>
        </p:blipFill>
        <p:spPr>
          <a:xfrm>
            <a:off x="179512" y="3645024"/>
            <a:ext cx="8169348" cy="292633"/>
          </a:xfrm>
          <a:prstGeom prst="rect">
            <a:avLst/>
          </a:prstGeom>
        </p:spPr>
      </p:pic>
      <p:pic>
        <p:nvPicPr>
          <p:cNvPr id="12" name="Bilde 11"/>
          <p:cNvPicPr>
            <a:picLocks noChangeAspect="1"/>
          </p:cNvPicPr>
          <p:nvPr/>
        </p:nvPicPr>
        <p:blipFill>
          <a:blip r:embed="rId3"/>
          <a:stretch>
            <a:fillRect/>
          </a:stretch>
        </p:blipFill>
        <p:spPr>
          <a:xfrm>
            <a:off x="251520" y="4293096"/>
            <a:ext cx="8254699" cy="1368152"/>
          </a:xfrm>
          <a:prstGeom prst="rect">
            <a:avLst/>
          </a:prstGeom>
        </p:spPr>
      </p:pic>
      <p:sp>
        <p:nvSpPr>
          <p:cNvPr id="5" name="Rektangel 4"/>
          <p:cNvSpPr/>
          <p:nvPr/>
        </p:nvSpPr>
        <p:spPr>
          <a:xfrm>
            <a:off x="683568" y="4365104"/>
            <a:ext cx="4572000" cy="1754326"/>
          </a:xfrm>
          <a:prstGeom prst="rect">
            <a:avLst/>
          </a:prstGeom>
        </p:spPr>
        <p:txBody>
          <a:bodyPr>
            <a:spAutoFit/>
          </a:bodyPr>
          <a:lstStyle/>
          <a:p>
            <a:r>
              <a:rPr lang="nb-NO" dirty="0" smtClean="0"/>
              <a:t>Handle raskt ved mistanke om mistrivsel</a:t>
            </a:r>
          </a:p>
          <a:p>
            <a:r>
              <a:rPr lang="nb-NO" dirty="0" smtClean="0"/>
              <a:t>Jobbe </a:t>
            </a:r>
            <a:r>
              <a:rPr lang="nb-NO" dirty="0"/>
              <a:t>med relasjonssirkler</a:t>
            </a:r>
          </a:p>
          <a:p>
            <a:r>
              <a:rPr lang="nb-NO" dirty="0"/>
              <a:t>Trygge og robuste elever</a:t>
            </a:r>
          </a:p>
          <a:p>
            <a:r>
              <a:rPr lang="nb-NO" dirty="0"/>
              <a:t>Raskere med positive </a:t>
            </a:r>
            <a:r>
              <a:rPr lang="nb-NO" dirty="0" smtClean="0"/>
              <a:t>tilbakemeldinger hjem og til elevene</a:t>
            </a:r>
          </a:p>
          <a:p>
            <a:endParaRPr lang="nb-NO"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Fremme et trygt skolemiljø</a:t>
            </a:r>
            <a:endParaRPr lang="nb-NO" dirty="0"/>
          </a:p>
        </p:txBody>
      </p:sp>
      <p:pic>
        <p:nvPicPr>
          <p:cNvPr id="4" name="Plassholder for innhold 3"/>
          <p:cNvPicPr>
            <a:picLocks noGrp="1" noChangeAspect="1"/>
          </p:cNvPicPr>
          <p:nvPr>
            <p:ph idx="1"/>
          </p:nvPr>
        </p:nvPicPr>
        <p:blipFill>
          <a:blip r:embed="rId2"/>
          <a:stretch>
            <a:fillRect/>
          </a:stretch>
        </p:blipFill>
        <p:spPr>
          <a:xfrm>
            <a:off x="967498" y="1988840"/>
            <a:ext cx="6268798" cy="3259775"/>
          </a:xfrm>
          <a:prstGeom prst="rect">
            <a:avLst/>
          </a:prstGeom>
        </p:spPr>
      </p:pic>
    </p:spTree>
    <p:extLst>
      <p:ext uri="{BB962C8B-B14F-4D97-AF65-F5344CB8AC3E}">
        <p14:creationId xmlns:p14="http://schemas.microsoft.com/office/powerpoint/2010/main" val="96964561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3048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solidFill>
                            <a:srgbClr val="000000"/>
                          </a:solidFill>
                          <a:latin typeface="Calibri"/>
                        </a:rPr>
                        <a:t>Trivsel og relasjoner</a:t>
                      </a:r>
                    </a:p>
                  </a:txBody>
                  <a:tcPr anchor="ctr">
                    <a:solidFill>
                      <a:srgbClr val="FFFFFF"/>
                    </a:solidFill>
                  </a:tcP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nvGraphicFramePr>
        <p:xfrm>
          <a:off x="254000" y="812800"/>
          <a:ext cx="8128000" cy="3962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Trivsel og relasjoner mellom elever og lærere er indikatorer som viser en elevs psykososiale læringsmiljø. Her ser vi data fra Elevundersøkelsen om trivsel og støtte fra lærerne.</a:t>
                      </a:r>
                    </a:p>
                  </a:txBody>
                  <a:tcPr anchor="ctr"/>
                </a:tc>
                <a:extLst>
                  <a:ext uri="{0D108BD9-81ED-4DB2-BD59-A6C34878D82A}">
                    <a16:rowId xmlns:a16="http://schemas.microsoft.com/office/drawing/2014/main" val="10000"/>
                  </a:ext>
                </a:extLst>
              </a:tr>
            </a:tbl>
          </a:graphicData>
        </a:graphic>
      </p:graphicFrame>
      <p:graphicFrame>
        <p:nvGraphicFramePr>
          <p:cNvPr id="4" name="New Table"/>
          <p:cNvGraphicFramePr>
            <a:graphicFrameLocks noGrp="1"/>
          </p:cNvGraphicFramePr>
          <p:nvPr/>
        </p:nvGraphicFramePr>
        <p:xfrm>
          <a:off x="254000" y="1460500"/>
          <a:ext cx="8128000" cy="944880"/>
        </p:xfrm>
        <a:graphic>
          <a:graphicData uri="http://schemas.openxmlformats.org/drawingml/2006/table">
            <a:tbl>
              <a:tblPr firstRow="1" bandRow="1">
                <a:tableStyleId>{5C22544A-7EE6-4342-B048-85BDC9FD1C3A}</a:tableStyleId>
              </a:tblPr>
              <a:tblGrid>
                <a:gridCol w="4318000">
                  <a:extLst>
                    <a:ext uri="{9D8B030D-6E8A-4147-A177-3AD203B41FA5}">
                      <a16:colId xmlns:a16="http://schemas.microsoft.com/office/drawing/2014/main" val="20000"/>
                    </a:ext>
                  </a:extLst>
                </a:gridCol>
                <a:gridCol w="889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28600">
                <a:tc>
                  <a:txBody>
                    <a:bodyPr/>
                    <a:lstStyle/>
                    <a:p>
                      <a:r>
                        <a:rPr sz="1000" b="0">
                          <a:latin typeface="Calibri"/>
                        </a:rPr>
                        <a:t>Utvalg</a:t>
                      </a:r>
                    </a:p>
                  </a:txBody>
                  <a:tcPr anchor="ctr"/>
                </a:tc>
                <a:tc>
                  <a:txBody>
                    <a:bodyPr/>
                    <a:lstStyle/>
                    <a:p>
                      <a:pPr algn="ctr"/>
                      <a:r>
                        <a:rPr sz="1000" b="0">
                          <a:latin typeface="Calibri"/>
                        </a:rPr>
                        <a:t>Nivå</a:t>
                      </a:r>
                    </a:p>
                  </a:txBody>
                  <a:tcPr anchor="ctr"/>
                </a:tc>
                <a:tc>
                  <a:txBody>
                    <a:bodyPr/>
                    <a:lstStyle/>
                    <a:p>
                      <a:pPr algn="ctr"/>
                      <a:r>
                        <a:rPr sz="1000" b="0">
                          <a:latin typeface="Calibri"/>
                        </a:rPr>
                        <a:t>Snitt</a:t>
                      </a:r>
                    </a:p>
                  </a:txBody>
                  <a:tcPr anchor="ctr"/>
                </a:tc>
                <a:tc>
                  <a:txBody>
                    <a:bodyPr/>
                    <a:lstStyle/>
                    <a:p>
                      <a:pPr algn="ctr"/>
                      <a:r>
                        <a:rPr sz="1000" b="0">
                          <a:latin typeface="Calibri"/>
                        </a:rPr>
                        <a:t>Grenseverdier</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Grønn</a:t>
                      </a:r>
                    </a:p>
                  </a:txBody>
                  <a:tcPr anchor="ctr">
                    <a:solidFill>
                      <a:srgbClr val="77B800"/>
                    </a:solidFill>
                  </a:tcPr>
                </a:tc>
                <a:tc>
                  <a:txBody>
                    <a:bodyPr/>
                    <a:lstStyle/>
                    <a:p>
                      <a:pPr algn="ctr"/>
                      <a:r>
                        <a:rPr sz="1000" b="0">
                          <a:latin typeface="Calibri"/>
                        </a:rPr>
                        <a:t>4,28</a:t>
                      </a:r>
                    </a:p>
                  </a:txBody>
                  <a:tcPr anchor="ctr">
                    <a:solidFill>
                      <a:srgbClr val="77B800"/>
                    </a:solidFill>
                  </a:tcPr>
                </a:tc>
                <a:tc>
                  <a:txBody>
                    <a:bodyPr/>
                    <a:lstStyle/>
                    <a:p>
                      <a:r>
                        <a:rPr sz="1000" b="0">
                          <a:latin typeface="Calibri"/>
                        </a:rPr>
                        <a:t>4,1 &lt;= Grønn &lt; 5,1
3,9 &lt;= Gul &lt; 4,1
3,7 &lt;= Oransje &lt; 3,9
1,0 &lt;= Rød &lt; 3,7</a:t>
                      </a:r>
                    </a:p>
                  </a:txBody>
                  <a:tcPr anchor="ctr"/>
                </a:tc>
                <a:extLst>
                  <a:ext uri="{0D108BD9-81ED-4DB2-BD59-A6C34878D82A}">
                    <a16:rowId xmlns:a16="http://schemas.microsoft.com/office/drawing/2014/main" val="10001"/>
                  </a:ext>
                </a:extLst>
              </a:tr>
            </a:tbl>
          </a:graphicData>
        </a:graphic>
      </p:graphicFrame>
      <p:graphicFrame>
        <p:nvGraphicFramePr>
          <p:cNvPr id="5" name="New Table"/>
          <p:cNvGraphicFramePr>
            <a:graphicFrameLocks noGrp="1"/>
          </p:cNvGraphicFramePr>
          <p:nvPr/>
        </p:nvGraphicFramePr>
        <p:xfrm>
          <a:off x="254000" y="2654300"/>
          <a:ext cx="8115300" cy="7924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Trives svært godt</a:t>
                      </a:r>
                    </a:p>
                  </a:txBody>
                  <a:tcPr anchor="ctr"/>
                </a:tc>
                <a:tc>
                  <a:txBody>
                    <a:bodyPr/>
                    <a:lstStyle/>
                    <a:p>
                      <a:pPr algn="ctr"/>
                      <a:r>
                        <a:rPr sz="1000" b="0">
                          <a:latin typeface="Calibri"/>
                        </a:rPr>
                        <a:t>Trives godt</a:t>
                      </a:r>
                    </a:p>
                  </a:txBody>
                  <a:tcPr anchor="ctr"/>
                </a:tc>
                <a:tc>
                  <a:txBody>
                    <a:bodyPr/>
                    <a:lstStyle/>
                    <a:p>
                      <a:pPr algn="ctr"/>
                      <a:r>
                        <a:rPr sz="1000" b="0">
                          <a:latin typeface="Calibri"/>
                        </a:rPr>
                        <a:t>Trives litt</a:t>
                      </a:r>
                    </a:p>
                  </a:txBody>
                  <a:tcPr anchor="ctr"/>
                </a:tc>
                <a:tc>
                  <a:txBody>
                    <a:bodyPr/>
                    <a:lstStyle/>
                    <a:p>
                      <a:pPr algn="ctr"/>
                      <a:r>
                        <a:rPr sz="1000" b="0">
                          <a:latin typeface="Calibri"/>
                        </a:rPr>
                        <a:t>Trives ikke noe særlig</a:t>
                      </a:r>
                    </a:p>
                  </a:txBody>
                  <a:tcPr anchor="ctr"/>
                </a:tc>
                <a:tc>
                  <a:txBody>
                    <a:bodyPr/>
                    <a:lstStyle/>
                    <a:p>
                      <a:pPr algn="ctr"/>
                      <a:r>
                        <a:rPr sz="1000" b="0">
                          <a:latin typeface="Calibri"/>
                        </a:rPr>
                        <a:t>Trives ikke i det hele tatt</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Trives du på skolen?</a:t>
                      </a:r>
                    </a:p>
                  </a:txBody>
                  <a:tcPr anchor="ctr"/>
                </a:tc>
                <a:tc>
                  <a:txBody>
                    <a:bodyPr/>
                    <a:lstStyle/>
                    <a:p>
                      <a:pPr algn="ctr"/>
                      <a:r>
                        <a:rPr sz="1000" b="0">
                          <a:latin typeface="Calibri"/>
                        </a:rPr>
                        <a:t>63</a:t>
                      </a:r>
                    </a:p>
                  </a:txBody>
                  <a:tcPr anchor="ctr"/>
                </a:tc>
                <a:tc>
                  <a:txBody>
                    <a:bodyPr/>
                    <a:lstStyle/>
                    <a:p>
                      <a:pPr algn="ctr"/>
                      <a:r>
                        <a:rPr sz="1000" b="0">
                          <a:latin typeface="Calibri"/>
                        </a:rPr>
                        <a:t>65</a:t>
                      </a:r>
                    </a:p>
                  </a:txBody>
                  <a:tcPr anchor="ctr"/>
                </a:tc>
                <a:tc>
                  <a:txBody>
                    <a:bodyPr/>
                    <a:lstStyle/>
                    <a:p>
                      <a:pPr algn="ctr"/>
                      <a:r>
                        <a:rPr sz="1000" b="0">
                          <a:latin typeface="Calibri"/>
                        </a:rPr>
                        <a:t>15</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4,28</a:t>
                      </a: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4043559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nvPicPr>
        <p:blipFill>
          <a:blip r:embed="rId2"/>
          <a:stretch>
            <a:fillRect/>
          </a:stretch>
        </p:blipFill>
        <p:spPr>
          <a:xfrm>
            <a:off x="127000" y="254000"/>
            <a:ext cx="8890000" cy="3810000"/>
          </a:xfrm>
          <a:prstGeom prst="rect">
            <a:avLst/>
          </a:prstGeom>
        </p:spPr>
      </p:pic>
      <p:graphicFrame>
        <p:nvGraphicFramePr>
          <p:cNvPr id="3" name="New Table"/>
          <p:cNvGraphicFramePr>
            <a:graphicFrameLocks noGrp="1"/>
          </p:cNvGraphicFramePr>
          <p:nvPr/>
        </p:nvGraphicFramePr>
        <p:xfrm>
          <a:off x="254000" y="4318000"/>
          <a:ext cx="8128000" cy="30480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latin typeface="Calibri"/>
                        </a:rPr>
                        <a:t>Støtte fra lærerne</a:t>
                      </a:r>
                    </a:p>
                  </a:txBody>
                  <a:tcPr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65426847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nvPicPr>
        <p:blipFill>
          <a:blip r:embed="rId2"/>
          <a:stretch>
            <a:fillRect/>
          </a:stretch>
        </p:blipFill>
        <p:spPr>
          <a:xfrm>
            <a:off x="127000" y="254000"/>
            <a:ext cx="8890000" cy="4191000"/>
          </a:xfrm>
          <a:prstGeom prst="rect">
            <a:avLst/>
          </a:prstGeom>
        </p:spPr>
      </p:pic>
      <p:graphicFrame>
        <p:nvGraphicFramePr>
          <p:cNvPr id="3" name="New Table"/>
          <p:cNvGraphicFramePr>
            <a:graphicFrameLocks noGrp="1"/>
          </p:cNvGraphicFramePr>
          <p:nvPr/>
        </p:nvGraphicFramePr>
        <p:xfrm>
          <a:off x="254000" y="4699000"/>
          <a:ext cx="8128000" cy="944880"/>
        </p:xfrm>
        <a:graphic>
          <a:graphicData uri="http://schemas.openxmlformats.org/drawingml/2006/table">
            <a:tbl>
              <a:tblPr firstRow="1" bandRow="1">
                <a:tableStyleId>{5C22544A-7EE6-4342-B048-85BDC9FD1C3A}</a:tableStyleId>
              </a:tblPr>
              <a:tblGrid>
                <a:gridCol w="4318000">
                  <a:extLst>
                    <a:ext uri="{9D8B030D-6E8A-4147-A177-3AD203B41FA5}">
                      <a16:colId xmlns:a16="http://schemas.microsoft.com/office/drawing/2014/main" val="20000"/>
                    </a:ext>
                  </a:extLst>
                </a:gridCol>
                <a:gridCol w="889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28600">
                <a:tc>
                  <a:txBody>
                    <a:bodyPr/>
                    <a:lstStyle/>
                    <a:p>
                      <a:r>
                        <a:rPr sz="1000" b="0">
                          <a:latin typeface="Calibri"/>
                        </a:rPr>
                        <a:t>Utvalg</a:t>
                      </a:r>
                    </a:p>
                  </a:txBody>
                  <a:tcPr anchor="ctr"/>
                </a:tc>
                <a:tc>
                  <a:txBody>
                    <a:bodyPr/>
                    <a:lstStyle/>
                    <a:p>
                      <a:pPr algn="ctr"/>
                      <a:r>
                        <a:rPr sz="1000" b="0">
                          <a:latin typeface="Calibri"/>
                        </a:rPr>
                        <a:t>Nivå</a:t>
                      </a:r>
                    </a:p>
                  </a:txBody>
                  <a:tcPr anchor="ctr"/>
                </a:tc>
                <a:tc>
                  <a:txBody>
                    <a:bodyPr/>
                    <a:lstStyle/>
                    <a:p>
                      <a:pPr algn="ctr"/>
                      <a:r>
                        <a:rPr sz="1000" b="0">
                          <a:latin typeface="Calibri"/>
                        </a:rPr>
                        <a:t>Snitt</a:t>
                      </a:r>
                    </a:p>
                  </a:txBody>
                  <a:tcPr anchor="ctr"/>
                </a:tc>
                <a:tc>
                  <a:txBody>
                    <a:bodyPr/>
                    <a:lstStyle/>
                    <a:p>
                      <a:pPr algn="ctr"/>
                      <a:r>
                        <a:rPr sz="1000" b="0">
                          <a:latin typeface="Calibri"/>
                        </a:rPr>
                        <a:t>Grenseverdier</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Grønn</a:t>
                      </a:r>
                    </a:p>
                  </a:txBody>
                  <a:tcPr anchor="ctr">
                    <a:solidFill>
                      <a:srgbClr val="77B800"/>
                    </a:solidFill>
                  </a:tcPr>
                </a:tc>
                <a:tc>
                  <a:txBody>
                    <a:bodyPr/>
                    <a:lstStyle/>
                    <a:p>
                      <a:pPr algn="ctr"/>
                      <a:r>
                        <a:rPr sz="1000" b="0">
                          <a:latin typeface="Calibri"/>
                        </a:rPr>
                        <a:t>4,30</a:t>
                      </a:r>
                    </a:p>
                  </a:txBody>
                  <a:tcPr anchor="ctr">
                    <a:solidFill>
                      <a:srgbClr val="77B800"/>
                    </a:solidFill>
                  </a:tcPr>
                </a:tc>
                <a:tc>
                  <a:txBody>
                    <a:bodyPr/>
                    <a:lstStyle/>
                    <a:p>
                      <a:r>
                        <a:rPr sz="1000" b="0">
                          <a:latin typeface="Calibri"/>
                        </a:rPr>
                        <a:t>4,0 &lt;= Grønn &lt; 5,1
3,8 &lt;= Gul &lt; 4,0
3,6 &lt;= Oransje &lt; 3,8
1,0 &lt;= Rød &lt; 3,6</a:t>
                      </a: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1682543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1524000"/>
        </p:xfrm>
        <a:graphic>
          <a:graphicData uri="http://schemas.openxmlformats.org/drawingml/2006/table">
            <a:tbl>
              <a:tblPr firstRow="1" bandRow="1">
                <a:tableStyleId>{5C22544A-7EE6-4342-B048-85BDC9FD1C3A}</a:tableStyleId>
              </a:tblPr>
              <a:tblGrid>
                <a:gridCol w="3556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gridCol w="7620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Alle</a:t>
                      </a:r>
                    </a:p>
                  </a:txBody>
                  <a:tcPr anchor="ctr"/>
                </a:tc>
                <a:tc>
                  <a:txBody>
                    <a:bodyPr/>
                    <a:lstStyle/>
                    <a:p>
                      <a:pPr algn="ctr"/>
                      <a:r>
                        <a:rPr sz="1000" b="0">
                          <a:latin typeface="Calibri"/>
                        </a:rPr>
                        <a:t>De fleste</a:t>
                      </a:r>
                    </a:p>
                  </a:txBody>
                  <a:tcPr anchor="ctr"/>
                </a:tc>
                <a:tc>
                  <a:txBody>
                    <a:bodyPr/>
                    <a:lstStyle/>
                    <a:p>
                      <a:pPr algn="ctr"/>
                      <a:r>
                        <a:rPr sz="1000" b="0">
                          <a:latin typeface="Calibri"/>
                        </a:rPr>
                        <a:t>Noen få</a:t>
                      </a:r>
                    </a:p>
                  </a:txBody>
                  <a:tcPr anchor="ctr"/>
                </a:tc>
                <a:tc>
                  <a:txBody>
                    <a:bodyPr/>
                    <a:lstStyle/>
                    <a:p>
                      <a:pPr algn="ctr"/>
                      <a:r>
                        <a:rPr sz="1000" b="0">
                          <a:latin typeface="Calibri"/>
                        </a:rPr>
                        <a:t>Bare en</a:t>
                      </a:r>
                    </a:p>
                  </a:txBody>
                  <a:tcPr anchor="ctr"/>
                </a:tc>
                <a:tc>
                  <a:txBody>
                    <a:bodyPr/>
                    <a:lstStyle/>
                    <a:p>
                      <a:pPr algn="ctr"/>
                      <a:r>
                        <a:rPr sz="1000" b="0">
                          <a:latin typeface="Calibri"/>
                        </a:rPr>
                        <a:t>Ingen</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Opplever du  at lærerne dine bryr seg om deg?</a:t>
                      </a:r>
                    </a:p>
                  </a:txBody>
                  <a:tcPr anchor="ctr"/>
                </a:tc>
                <a:tc>
                  <a:txBody>
                    <a:bodyPr/>
                    <a:lstStyle/>
                    <a:p>
                      <a:pPr algn="ctr"/>
                      <a:r>
                        <a:rPr sz="1000" b="0">
                          <a:latin typeface="Calibri"/>
                        </a:rPr>
                        <a:t>55</a:t>
                      </a:r>
                    </a:p>
                  </a:txBody>
                  <a:tcPr anchor="ctr"/>
                </a:tc>
                <a:tc>
                  <a:txBody>
                    <a:bodyPr/>
                    <a:lstStyle/>
                    <a:p>
                      <a:pPr algn="ctr"/>
                      <a:r>
                        <a:rPr sz="1000" b="0">
                          <a:latin typeface="Calibri"/>
                        </a:rPr>
                        <a:t>72</a:t>
                      </a:r>
                    </a:p>
                  </a:txBody>
                  <a:tcPr anchor="ctr"/>
                </a:tc>
                <a:tc>
                  <a:txBody>
                    <a:bodyPr/>
                    <a:lstStyle/>
                    <a:p>
                      <a:pPr algn="ctr"/>
                      <a:r>
                        <a:rPr sz="1000" b="0">
                          <a:latin typeface="Calibri"/>
                        </a:rPr>
                        <a:t>14</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4,21</a:t>
                      </a:r>
                    </a:p>
                  </a:txBody>
                  <a:tcPr anchor="ctr"/>
                </a:tc>
                <a:extLst>
                  <a:ext uri="{0D108BD9-81ED-4DB2-BD59-A6C34878D82A}">
                    <a16:rowId xmlns:a16="http://schemas.microsoft.com/office/drawing/2014/main" val="10001"/>
                  </a:ext>
                </a:extLst>
              </a:tr>
              <a:tr h="228600">
                <a:tc>
                  <a:txBody>
                    <a:bodyPr/>
                    <a:lstStyle/>
                    <a:p>
                      <a:r>
                        <a:rPr sz="1000" b="0">
                          <a:latin typeface="Calibri"/>
                        </a:rPr>
                        <a:t>Opplever du at lærerne dine har tro på at du kan gjøre det bra på skolen?</a:t>
                      </a:r>
                    </a:p>
                  </a:txBody>
                  <a:tcPr anchor="ctr"/>
                </a:tc>
                <a:tc>
                  <a:txBody>
                    <a:bodyPr/>
                    <a:lstStyle/>
                    <a:p>
                      <a:pPr algn="ctr"/>
                      <a:r>
                        <a:rPr sz="1000" b="0">
                          <a:latin typeface="Calibri"/>
                        </a:rPr>
                        <a:t>65</a:t>
                      </a:r>
                    </a:p>
                  </a:txBody>
                  <a:tcPr anchor="ctr"/>
                </a:tc>
                <a:tc>
                  <a:txBody>
                    <a:bodyPr/>
                    <a:lstStyle/>
                    <a:p>
                      <a:pPr algn="ctr"/>
                      <a:r>
                        <a:rPr sz="1000" b="0">
                          <a:latin typeface="Calibri"/>
                        </a:rPr>
                        <a:t>67</a:t>
                      </a:r>
                    </a:p>
                  </a:txBody>
                  <a:tcPr anchor="ctr"/>
                </a:tc>
                <a:tc>
                  <a:txBody>
                    <a:bodyPr/>
                    <a:lstStyle/>
                    <a:p>
                      <a:pPr algn="ctr"/>
                      <a:r>
                        <a:rPr sz="1000" b="0">
                          <a:latin typeface="Calibri"/>
                        </a:rPr>
                        <a:t>13</a:t>
                      </a:r>
                    </a:p>
                  </a:txBody>
                  <a:tcPr anchor="ctr"/>
                </a:tc>
                <a:tc>
                  <a:txBody>
                    <a:bodyPr/>
                    <a:lstStyle/>
                    <a:p>
                      <a:pPr algn="ctr"/>
                      <a:r>
                        <a:rPr sz="1000" b="0">
                          <a:latin typeface="Calibri"/>
                        </a:rPr>
                        <a:t>0</a:t>
                      </a:r>
                    </a:p>
                  </a:txBody>
                  <a:tcPr anchor="ctr"/>
                </a:tc>
                <a:tc>
                  <a:txBody>
                    <a:bodyPr/>
                    <a:lstStyle/>
                    <a:p>
                      <a:pPr algn="ctr"/>
                      <a:r>
                        <a:rPr sz="1000" b="0">
                          <a:latin typeface="Calibri"/>
                        </a:rPr>
                        <a:t>0</a:t>
                      </a:r>
                    </a:p>
                  </a:txBody>
                  <a:tcPr anchor="ctr"/>
                </a:tc>
                <a:tc>
                  <a:txBody>
                    <a:bodyPr/>
                    <a:lstStyle/>
                    <a:p>
                      <a:pPr algn="ctr"/>
                      <a:r>
                        <a:rPr sz="1000" b="0">
                          <a:latin typeface="Calibri"/>
                        </a:rPr>
                        <a:t>4,36</a:t>
                      </a:r>
                    </a:p>
                  </a:txBody>
                  <a:tcPr anchor="ctr"/>
                </a:tc>
                <a:extLst>
                  <a:ext uri="{0D108BD9-81ED-4DB2-BD59-A6C34878D82A}">
                    <a16:rowId xmlns:a16="http://schemas.microsoft.com/office/drawing/2014/main" val="10002"/>
                  </a:ext>
                </a:extLst>
              </a:tr>
              <a:tr h="228600">
                <a:tc>
                  <a:txBody>
                    <a:bodyPr/>
                    <a:lstStyle/>
                    <a:p>
                      <a:r>
                        <a:rPr sz="1000" b="0">
                          <a:latin typeface="Calibri"/>
                        </a:rPr>
                        <a:t>Opplever  du at lærerne behandler deg med respekt?</a:t>
                      </a:r>
                    </a:p>
                  </a:txBody>
                  <a:tcPr anchor="ctr"/>
                </a:tc>
                <a:tc>
                  <a:txBody>
                    <a:bodyPr/>
                    <a:lstStyle/>
                    <a:p>
                      <a:pPr algn="ctr"/>
                      <a:r>
                        <a:rPr sz="1000" b="0">
                          <a:latin typeface="Calibri"/>
                        </a:rPr>
                        <a:t>61</a:t>
                      </a:r>
                    </a:p>
                  </a:txBody>
                  <a:tcPr anchor="ctr"/>
                </a:tc>
                <a:tc>
                  <a:txBody>
                    <a:bodyPr/>
                    <a:lstStyle/>
                    <a:p>
                      <a:pPr algn="ctr"/>
                      <a:r>
                        <a:rPr sz="1000" b="0">
                          <a:latin typeface="Calibri"/>
                        </a:rPr>
                        <a:t>69</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0</a:t>
                      </a:r>
                    </a:p>
                  </a:txBody>
                  <a:tcPr anchor="ctr"/>
                </a:tc>
                <a:tc>
                  <a:txBody>
                    <a:bodyPr/>
                    <a:lstStyle/>
                    <a:p>
                      <a:pPr algn="ctr"/>
                      <a:r>
                        <a:rPr sz="1000" b="0">
                          <a:latin typeface="Calibri"/>
                        </a:rPr>
                        <a:t>4,31</a:t>
                      </a:r>
                    </a:p>
                  </a:txBody>
                  <a:tcPr anchor="ctr"/>
                </a:tc>
                <a:extLst>
                  <a:ext uri="{0D108BD9-81ED-4DB2-BD59-A6C34878D82A}">
                    <a16:rowId xmlns:a16="http://schemas.microsoft.com/office/drawing/2014/main" val="10003"/>
                  </a:ext>
                </a:extLst>
              </a:tr>
              <a:tr h="228600">
                <a:tc>
                  <a:txBody>
                    <a:bodyPr/>
                    <a:lstStyle/>
                    <a:p>
                      <a:r>
                        <a:rPr sz="1000" b="0">
                          <a:latin typeface="Calibri"/>
                        </a:rPr>
                        <a:t>Når jeg har problemer med å forstå arbeidsoppgaver på skolen, får jeg god hjelp av lærerne</a:t>
                      </a:r>
                    </a:p>
                  </a:txBody>
                  <a:tcPr anchor="ctr"/>
                </a:tc>
                <a:tc>
                  <a:txBody>
                    <a:bodyPr/>
                    <a:lstStyle/>
                    <a:p>
                      <a:pPr algn="ctr"/>
                      <a:r>
                        <a:rPr sz="1000" b="0">
                          <a:latin typeface="Calibri"/>
                        </a:rPr>
                        <a:t>60</a:t>
                      </a:r>
                    </a:p>
                  </a:txBody>
                  <a:tcPr anchor="ctr"/>
                </a:tc>
                <a:tc>
                  <a:txBody>
                    <a:bodyPr/>
                    <a:lstStyle/>
                    <a:p>
                      <a:pPr algn="ctr"/>
                      <a:r>
                        <a:rPr sz="1000" b="0">
                          <a:latin typeface="Calibri"/>
                        </a:rPr>
                        <a:t>73</a:t>
                      </a:r>
                    </a:p>
                  </a:txBody>
                  <a:tcPr anchor="ctr"/>
                </a:tc>
                <a:tc>
                  <a:txBody>
                    <a:bodyPr/>
                    <a:lstStyle/>
                    <a:p>
                      <a:pPr algn="ctr"/>
                      <a:r>
                        <a:rPr sz="1000" b="0">
                          <a:latin typeface="Calibri"/>
                        </a:rPr>
                        <a:t>-</a:t>
                      </a:r>
                    </a:p>
                  </a:txBody>
                  <a:tcPr anchor="ctr"/>
                </a:tc>
                <a:tc>
                  <a:txBody>
                    <a:bodyPr/>
                    <a:lstStyle/>
                    <a:p>
                      <a:pPr algn="ctr"/>
                      <a:r>
                        <a:rPr sz="1000" b="0">
                          <a:latin typeface="Calibri"/>
                        </a:rPr>
                        <a:t>0</a:t>
                      </a:r>
                    </a:p>
                  </a:txBody>
                  <a:tcPr anchor="ctr"/>
                </a:tc>
                <a:tc>
                  <a:txBody>
                    <a:bodyPr/>
                    <a:lstStyle/>
                    <a:p>
                      <a:pPr algn="ctr"/>
                      <a:r>
                        <a:rPr sz="1000" b="0">
                          <a:latin typeface="Calibri"/>
                        </a:rPr>
                        <a:t>-</a:t>
                      </a:r>
                    </a:p>
                  </a:txBody>
                  <a:tcPr anchor="ctr"/>
                </a:tc>
                <a:tc>
                  <a:txBody>
                    <a:bodyPr/>
                    <a:lstStyle/>
                    <a:p>
                      <a:pPr algn="ctr"/>
                      <a:r>
                        <a:rPr sz="1000" b="0">
                          <a:latin typeface="Calibri"/>
                        </a:rPr>
                        <a:t>4,32</a:t>
                      </a:r>
                    </a:p>
                  </a:txBody>
                  <a:tcPr anchor="ctr"/>
                </a:tc>
                <a:extLst>
                  <a:ext uri="{0D108BD9-81ED-4DB2-BD59-A6C34878D82A}">
                    <a16:rowId xmlns:a16="http://schemas.microsoft.com/office/drawing/2014/main" val="10004"/>
                  </a:ext>
                </a:extLst>
              </a:tr>
            </a:tbl>
          </a:graphicData>
        </a:graphic>
      </p:graphicFrame>
      <p:graphicFrame>
        <p:nvGraphicFramePr>
          <p:cNvPr id="3" name="New Table"/>
          <p:cNvGraphicFramePr>
            <a:graphicFrameLocks noGrp="1"/>
          </p:cNvGraphicFramePr>
          <p:nvPr/>
        </p:nvGraphicFramePr>
        <p:xfrm>
          <a:off x="254000" y="2032000"/>
          <a:ext cx="8128000" cy="2438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Trives elevene på skolen vår? Hvordan vet vi det? Hva mer trenger vi å vite om elevenes trivsel?</a:t>
                      </a:r>
                    </a:p>
                  </a:txBody>
                  <a:tcPr anchor="ctr"/>
                </a:tc>
                <a:extLst>
                  <a:ext uri="{0D108BD9-81ED-4DB2-BD59-A6C34878D82A}">
                    <a16:rowId xmlns:a16="http://schemas.microsoft.com/office/drawing/2014/main" val="10000"/>
                  </a:ext>
                </a:extLst>
              </a:tr>
            </a:tbl>
          </a:graphicData>
        </a:graphic>
      </p:graphicFrame>
      <p:graphicFrame>
        <p:nvGraphicFramePr>
          <p:cNvPr id="4" name="New Table"/>
          <p:cNvGraphicFramePr>
            <a:graphicFrameLocks noGrp="1"/>
          </p:cNvGraphicFramePr>
          <p:nvPr/>
        </p:nvGraphicFramePr>
        <p:xfrm>
          <a:off x="254000" y="2400300"/>
          <a:ext cx="8128000" cy="889000"/>
        </p:xfrm>
        <a:graphic>
          <a:graphicData uri="http://schemas.openxmlformats.org/drawingml/2006/table">
            <a:tbl>
              <a:tblPr bandRow="1">
                <a:noFill/>
                <a:effectLst>
                  <a:outerShdw blurRad="50800" dist="38100" dir="2700000" algn="tl">
                    <a:prstClr val="dkGray"/>
                  </a:outerShdw>
                </a:effectLst>
                <a:tableStyleId>{5C22544A-7EE6-4342-B048-85BDC9FD1C3A}</a:tableStyleId>
              </a:tblPr>
              <a:tblGrid>
                <a:gridCol w="8128000">
                  <a:extLst>
                    <a:ext uri="{9D8B030D-6E8A-4147-A177-3AD203B41FA5}">
                      <a16:colId xmlns:a16="http://schemas.microsoft.com/office/drawing/2014/main" val="20000"/>
                    </a:ext>
                  </a:extLst>
                </a:gridCol>
              </a:tblGrid>
              <a:tr h="889000">
                <a:tc>
                  <a:txBody>
                    <a:bodyPr/>
                    <a:lstStyle/>
                    <a:p>
                      <a:pPr algn="l"/>
                      <a:endParaRPr sz="1000" b="0">
                        <a:solidFill>
                          <a:srgbClr val="000000"/>
                        </a:solidFill>
                        <a:latin typeface="Calibri"/>
                      </a:endParaRPr>
                    </a:p>
                  </a:txBody>
                  <a:tcPr>
                    <a:lnL w="12700" cmpd="thickThin">
                      <a:solidFill>
                        <a:srgbClr val="000000"/>
                      </a:solidFill>
                      <a:prstDash val="solid"/>
                    </a:lnL>
                    <a:lnR w="12700" cmpd="thickThin">
                      <a:solidFill>
                        <a:srgbClr val="000000"/>
                      </a:solidFill>
                      <a:prstDash val="solid"/>
                    </a:lnR>
                    <a:lnT w="12700" cmpd="thickThin">
                      <a:solidFill>
                        <a:srgbClr val="000000"/>
                      </a:solidFill>
                      <a:prstDash val="solid"/>
                    </a:lnT>
                    <a:lnB w="12700" cmpd="thickThin">
                      <a:solidFill>
                        <a:srgbClr val="000000"/>
                      </a:solidFill>
                      <a:prstDash val="solid"/>
                    </a:lnB>
                    <a:solidFill>
                      <a:srgbClr val="FFFFFF"/>
                    </a:solidFill>
                  </a:tcPr>
                </a:tc>
                <a:extLst>
                  <a:ext uri="{0D108BD9-81ED-4DB2-BD59-A6C34878D82A}">
                    <a16:rowId xmlns:a16="http://schemas.microsoft.com/office/drawing/2014/main" val="10000"/>
                  </a:ext>
                </a:extLst>
              </a:tr>
            </a:tbl>
          </a:graphicData>
        </a:graphic>
      </p:graphicFrame>
      <p:graphicFrame>
        <p:nvGraphicFramePr>
          <p:cNvPr id="5" name="New Table"/>
          <p:cNvGraphicFramePr>
            <a:graphicFrameLocks noGrp="1"/>
          </p:cNvGraphicFramePr>
          <p:nvPr/>
        </p:nvGraphicFramePr>
        <p:xfrm>
          <a:off x="254000" y="3543300"/>
          <a:ext cx="8128000" cy="2438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Hva er vi gode på når det gjelder å skape gode relasjoner mellom elever og lærere? Hvorfor er vi gode på det?</a:t>
                      </a:r>
                    </a:p>
                  </a:txBody>
                  <a:tcPr anchor="ctr"/>
                </a:tc>
                <a:extLst>
                  <a:ext uri="{0D108BD9-81ED-4DB2-BD59-A6C34878D82A}">
                    <a16:rowId xmlns:a16="http://schemas.microsoft.com/office/drawing/2014/main" val="10000"/>
                  </a:ext>
                </a:extLst>
              </a:tr>
            </a:tbl>
          </a:graphicData>
        </a:graphic>
      </p:graphicFrame>
      <p:graphicFrame>
        <p:nvGraphicFramePr>
          <p:cNvPr id="6" name="New Table"/>
          <p:cNvGraphicFramePr>
            <a:graphicFrameLocks noGrp="1"/>
          </p:cNvGraphicFramePr>
          <p:nvPr/>
        </p:nvGraphicFramePr>
        <p:xfrm>
          <a:off x="254000" y="3911600"/>
          <a:ext cx="8128000" cy="889000"/>
        </p:xfrm>
        <a:graphic>
          <a:graphicData uri="http://schemas.openxmlformats.org/drawingml/2006/table">
            <a:tbl>
              <a:tblPr bandRow="1">
                <a:noFill/>
                <a:effectLst>
                  <a:outerShdw blurRad="50800" dist="38100" dir="2700000" algn="tl">
                    <a:prstClr val="dkGray"/>
                  </a:outerShdw>
                </a:effectLst>
                <a:tableStyleId>{5C22544A-7EE6-4342-B048-85BDC9FD1C3A}</a:tableStyleId>
              </a:tblPr>
              <a:tblGrid>
                <a:gridCol w="8128000">
                  <a:extLst>
                    <a:ext uri="{9D8B030D-6E8A-4147-A177-3AD203B41FA5}">
                      <a16:colId xmlns:a16="http://schemas.microsoft.com/office/drawing/2014/main" val="20000"/>
                    </a:ext>
                  </a:extLst>
                </a:gridCol>
              </a:tblGrid>
              <a:tr h="889000">
                <a:tc>
                  <a:txBody>
                    <a:bodyPr/>
                    <a:lstStyle/>
                    <a:p>
                      <a:pPr algn="l"/>
                      <a:endParaRPr sz="1000" b="0">
                        <a:solidFill>
                          <a:srgbClr val="000000"/>
                        </a:solidFill>
                        <a:latin typeface="Calibri"/>
                      </a:endParaRPr>
                    </a:p>
                  </a:txBody>
                  <a:tcPr>
                    <a:lnL w="12700" cmpd="thickThin">
                      <a:solidFill>
                        <a:srgbClr val="000000"/>
                      </a:solidFill>
                      <a:prstDash val="solid"/>
                    </a:lnL>
                    <a:lnR w="12700" cmpd="thickThin">
                      <a:solidFill>
                        <a:srgbClr val="000000"/>
                      </a:solidFill>
                      <a:prstDash val="solid"/>
                    </a:lnR>
                    <a:lnT w="12700" cmpd="thickThin">
                      <a:solidFill>
                        <a:srgbClr val="000000"/>
                      </a:solidFill>
                      <a:prstDash val="solid"/>
                    </a:lnT>
                    <a:lnB w="12700" cmpd="thickThin">
                      <a:solidFill>
                        <a:srgbClr val="000000"/>
                      </a:solidFill>
                      <a:prstDash val="solid"/>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517620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2438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solidFill>
                            <a:srgbClr val="000000"/>
                          </a:solidFill>
                          <a:latin typeface="Calibri"/>
                        </a:rPr>
                        <a:t>Hva kan vi gjøre for at alle elevene skal ha et godt og trygt forhold til minst en voksen på skolen vår?</a:t>
                      </a:r>
                    </a:p>
                  </a:txBody>
                  <a:tcPr anchor="ctr">
                    <a:solidFill>
                      <a:srgbClr val="FFFFFF"/>
                    </a:solidFill>
                  </a:tcP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nvGraphicFramePr>
        <p:xfrm>
          <a:off x="254000" y="622300"/>
          <a:ext cx="8128000" cy="889000"/>
        </p:xfrm>
        <a:graphic>
          <a:graphicData uri="http://schemas.openxmlformats.org/drawingml/2006/table">
            <a:tbl>
              <a:tblPr bandRow="1">
                <a:noFill/>
                <a:effectLst>
                  <a:outerShdw blurRad="50800" dist="38100" dir="2700000" algn="tl">
                    <a:prstClr val="dkGray"/>
                  </a:outerShdw>
                </a:effectLst>
                <a:tableStyleId>{5C22544A-7EE6-4342-B048-85BDC9FD1C3A}</a:tableStyleId>
              </a:tblPr>
              <a:tblGrid>
                <a:gridCol w="8128000">
                  <a:extLst>
                    <a:ext uri="{9D8B030D-6E8A-4147-A177-3AD203B41FA5}">
                      <a16:colId xmlns:a16="http://schemas.microsoft.com/office/drawing/2014/main" val="20000"/>
                    </a:ext>
                  </a:extLst>
                </a:gridCol>
              </a:tblGrid>
              <a:tr h="889000">
                <a:tc>
                  <a:txBody>
                    <a:bodyPr/>
                    <a:lstStyle/>
                    <a:p>
                      <a:pPr algn="l"/>
                      <a:endParaRPr sz="1000" b="0">
                        <a:solidFill>
                          <a:srgbClr val="000000"/>
                        </a:solidFill>
                        <a:latin typeface="Calibri"/>
                      </a:endParaRPr>
                    </a:p>
                  </a:txBody>
                  <a:tcPr>
                    <a:lnL w="12700" cmpd="thickThin">
                      <a:solidFill>
                        <a:srgbClr val="000000"/>
                      </a:solidFill>
                      <a:prstDash val="solid"/>
                    </a:lnL>
                    <a:lnR w="12700" cmpd="thickThin">
                      <a:solidFill>
                        <a:srgbClr val="000000"/>
                      </a:solidFill>
                      <a:prstDash val="solid"/>
                    </a:lnR>
                    <a:lnT w="12700" cmpd="thickThin">
                      <a:solidFill>
                        <a:srgbClr val="000000"/>
                      </a:solidFill>
                      <a:prstDash val="solid"/>
                    </a:lnT>
                    <a:lnB w="12700" cmpd="thickThin">
                      <a:solidFill>
                        <a:srgbClr val="000000"/>
                      </a:solidFill>
                      <a:prstDash val="solid"/>
                    </a:lnB>
                    <a:solidFill>
                      <a:srgbClr val="FFFFFF"/>
                    </a:solidFill>
                  </a:tcPr>
                </a:tc>
                <a:extLst>
                  <a:ext uri="{0D108BD9-81ED-4DB2-BD59-A6C34878D82A}">
                    <a16:rowId xmlns:a16="http://schemas.microsoft.com/office/drawing/2014/main" val="10000"/>
                  </a:ext>
                </a:extLst>
              </a:tr>
            </a:tbl>
          </a:graphicData>
        </a:graphic>
      </p:graphicFrame>
      <p:graphicFrame>
        <p:nvGraphicFramePr>
          <p:cNvPr id="4" name="New Table"/>
          <p:cNvGraphicFramePr>
            <a:graphicFrameLocks noGrp="1"/>
          </p:cNvGraphicFramePr>
          <p:nvPr/>
        </p:nvGraphicFramePr>
        <p:xfrm>
          <a:off x="254000" y="1765300"/>
          <a:ext cx="8128000" cy="30480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latin typeface="Calibri"/>
                        </a:rPr>
                        <a:t>Ensomhet</a:t>
                      </a:r>
                    </a:p>
                  </a:txBody>
                  <a:tcPr anchor="ctr"/>
                </a:tc>
                <a:extLst>
                  <a:ext uri="{0D108BD9-81ED-4DB2-BD59-A6C34878D82A}">
                    <a16:rowId xmlns:a16="http://schemas.microsoft.com/office/drawing/2014/main" val="10000"/>
                  </a:ext>
                </a:extLst>
              </a:tr>
            </a:tbl>
          </a:graphicData>
        </a:graphic>
      </p:graphicFrame>
      <p:graphicFrame>
        <p:nvGraphicFramePr>
          <p:cNvPr id="5" name="New Table"/>
          <p:cNvGraphicFramePr>
            <a:graphicFrameLocks noGrp="1"/>
          </p:cNvGraphicFramePr>
          <p:nvPr/>
        </p:nvGraphicFramePr>
        <p:xfrm>
          <a:off x="254000" y="2324100"/>
          <a:ext cx="8128000" cy="11582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Forskningen viser at ensomhet øker blant norske ungdommer. Ifølge resultatene fra PISA 2015 undersøkelsen, svarte nesten en av fem elever at de føler seg annerledes og ikke passer inn i skolen. I PISA 2015 svarte dobbelt så mange elever som i PISA 2003 enten at de føler seg ensomme på skolen eller at de føler at de blir holdt utenfor.
Å føle seg ensom og utenfor sosialt går mot målet av å ha et godt psykososialt læringsmiljø og kan påvirke hele læringsløpet for en elev. Ifølge forskere fra NTNU er ensomhet den største årsaken til frafall i videregående skole. I en spørreundersøkelse fra over 2000 norske elever svarer mange at de dropper ut av videregående skole på grunn av ensomhet og mangel på venner (Frostad, Pijl, og Mjaavatn, 2014).</a:t>
                      </a:r>
                    </a:p>
                  </a:txBody>
                  <a:tcPr anchor="ctr"/>
                </a:tc>
                <a:extLst>
                  <a:ext uri="{0D108BD9-81ED-4DB2-BD59-A6C34878D82A}">
                    <a16:rowId xmlns:a16="http://schemas.microsoft.com/office/drawing/2014/main" val="10000"/>
                  </a:ext>
                </a:extLst>
              </a:tr>
            </a:tbl>
          </a:graphicData>
        </a:graphic>
      </p:graphicFrame>
      <p:graphicFrame>
        <p:nvGraphicFramePr>
          <p:cNvPr id="6" name="New Table"/>
          <p:cNvGraphicFramePr>
            <a:graphicFrameLocks noGrp="1"/>
          </p:cNvGraphicFramePr>
          <p:nvPr/>
        </p:nvGraphicFramePr>
        <p:xfrm>
          <a:off x="254000" y="3733800"/>
          <a:ext cx="8128000" cy="2438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Elevundersøkelsen sier også noe om ensomhet i skolen.</a:t>
                      </a:r>
                    </a:p>
                  </a:txBody>
                  <a:tcPr anchor="ctr"/>
                </a:tc>
                <a:extLst>
                  <a:ext uri="{0D108BD9-81ED-4DB2-BD59-A6C34878D82A}">
                    <a16:rowId xmlns:a16="http://schemas.microsoft.com/office/drawing/2014/main" val="10000"/>
                  </a:ext>
                </a:extLst>
              </a:tr>
            </a:tbl>
          </a:graphicData>
        </a:graphic>
      </p:graphicFrame>
      <p:graphicFrame>
        <p:nvGraphicFramePr>
          <p:cNvPr id="7" name="New Table"/>
          <p:cNvGraphicFramePr>
            <a:graphicFrameLocks noGrp="1"/>
          </p:cNvGraphicFramePr>
          <p:nvPr/>
        </p:nvGraphicFramePr>
        <p:xfrm>
          <a:off x="254000" y="4229100"/>
          <a:ext cx="8128000" cy="944880"/>
        </p:xfrm>
        <a:graphic>
          <a:graphicData uri="http://schemas.openxmlformats.org/drawingml/2006/table">
            <a:tbl>
              <a:tblPr firstRow="1" bandRow="1">
                <a:tableStyleId>{5C22544A-7EE6-4342-B048-85BDC9FD1C3A}</a:tableStyleId>
              </a:tblPr>
              <a:tblGrid>
                <a:gridCol w="4318000">
                  <a:extLst>
                    <a:ext uri="{9D8B030D-6E8A-4147-A177-3AD203B41FA5}">
                      <a16:colId xmlns:a16="http://schemas.microsoft.com/office/drawing/2014/main" val="20000"/>
                    </a:ext>
                  </a:extLst>
                </a:gridCol>
                <a:gridCol w="889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28600">
                <a:tc>
                  <a:txBody>
                    <a:bodyPr/>
                    <a:lstStyle/>
                    <a:p>
                      <a:r>
                        <a:rPr sz="1000" b="0">
                          <a:latin typeface="Calibri"/>
                        </a:rPr>
                        <a:t>Utvalg</a:t>
                      </a:r>
                    </a:p>
                  </a:txBody>
                  <a:tcPr anchor="ctr"/>
                </a:tc>
                <a:tc>
                  <a:txBody>
                    <a:bodyPr/>
                    <a:lstStyle/>
                    <a:p>
                      <a:pPr algn="ctr"/>
                      <a:r>
                        <a:rPr sz="1000" b="0">
                          <a:latin typeface="Calibri"/>
                        </a:rPr>
                        <a:t>Nivå</a:t>
                      </a:r>
                    </a:p>
                  </a:txBody>
                  <a:tcPr anchor="ctr"/>
                </a:tc>
                <a:tc>
                  <a:txBody>
                    <a:bodyPr/>
                    <a:lstStyle/>
                    <a:p>
                      <a:pPr algn="ctr"/>
                      <a:r>
                        <a:rPr sz="1000" b="0">
                          <a:latin typeface="Calibri"/>
                        </a:rPr>
                        <a:t>Snitt</a:t>
                      </a:r>
                    </a:p>
                  </a:txBody>
                  <a:tcPr anchor="ctr"/>
                </a:tc>
                <a:tc>
                  <a:txBody>
                    <a:bodyPr/>
                    <a:lstStyle/>
                    <a:p>
                      <a:pPr algn="ctr"/>
                      <a:r>
                        <a:rPr sz="1000" b="0">
                          <a:latin typeface="Calibri"/>
                        </a:rPr>
                        <a:t>Grenseverdier</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Grønn</a:t>
                      </a:r>
                    </a:p>
                  </a:txBody>
                  <a:tcPr anchor="ctr">
                    <a:solidFill>
                      <a:srgbClr val="77B800"/>
                    </a:solidFill>
                  </a:tcPr>
                </a:tc>
                <a:tc>
                  <a:txBody>
                    <a:bodyPr/>
                    <a:lstStyle/>
                    <a:p>
                      <a:pPr algn="ctr"/>
                      <a:r>
                        <a:rPr sz="1000" b="0">
                          <a:latin typeface="Calibri"/>
                        </a:rPr>
                        <a:t>4,28</a:t>
                      </a:r>
                    </a:p>
                  </a:txBody>
                  <a:tcPr anchor="ctr">
                    <a:solidFill>
                      <a:srgbClr val="77B800"/>
                    </a:solidFill>
                  </a:tcPr>
                </a:tc>
                <a:tc>
                  <a:txBody>
                    <a:bodyPr/>
                    <a:lstStyle/>
                    <a:p>
                      <a:r>
                        <a:rPr sz="1000" b="0">
                          <a:latin typeface="Calibri"/>
                        </a:rPr>
                        <a:t>4,1 &lt;= Grønn &lt; 5,1
3,9 &lt;= Gul &lt; 4,1
3,7 &lt;= Oransje &lt; 3,9
1,0 &lt;= Rød &lt; 3,7</a:t>
                      </a:r>
                    </a:p>
                  </a:txBody>
                  <a:tcPr anchor="ctr"/>
                </a:tc>
                <a:extLst>
                  <a:ext uri="{0D108BD9-81ED-4DB2-BD59-A6C34878D82A}">
                    <a16:rowId xmlns:a16="http://schemas.microsoft.com/office/drawing/2014/main" val="10001"/>
                  </a:ext>
                </a:extLst>
              </a:tr>
            </a:tbl>
          </a:graphicData>
        </a:graphic>
      </p:graphicFrame>
      <p:graphicFrame>
        <p:nvGraphicFramePr>
          <p:cNvPr id="8" name="New Table"/>
          <p:cNvGraphicFramePr>
            <a:graphicFrameLocks noGrp="1"/>
          </p:cNvGraphicFramePr>
          <p:nvPr/>
        </p:nvGraphicFramePr>
        <p:xfrm>
          <a:off x="254000" y="5422900"/>
          <a:ext cx="8128000" cy="640080"/>
        </p:xfrm>
        <a:graphic>
          <a:graphicData uri="http://schemas.openxmlformats.org/drawingml/2006/table">
            <a:tbl>
              <a:tblPr firstRow="1" bandRow="1">
                <a:tableStyleId>{5C22544A-7EE6-4342-B048-85BDC9FD1C3A}</a:tableStyleId>
              </a:tblPr>
              <a:tblGrid>
                <a:gridCol w="3556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gridCol w="7620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Alltid</a:t>
                      </a:r>
                    </a:p>
                  </a:txBody>
                  <a:tcPr anchor="ctr"/>
                </a:tc>
                <a:tc>
                  <a:txBody>
                    <a:bodyPr/>
                    <a:lstStyle/>
                    <a:p>
                      <a:pPr algn="ctr"/>
                      <a:r>
                        <a:rPr sz="1000" b="0">
                          <a:latin typeface="Calibri"/>
                        </a:rPr>
                        <a:t>Ofte</a:t>
                      </a:r>
                    </a:p>
                  </a:txBody>
                  <a:tcPr anchor="ctr"/>
                </a:tc>
                <a:tc>
                  <a:txBody>
                    <a:bodyPr/>
                    <a:lstStyle/>
                    <a:p>
                      <a:pPr algn="ctr"/>
                      <a:r>
                        <a:rPr sz="1000" b="0">
                          <a:latin typeface="Calibri"/>
                        </a:rPr>
                        <a:t>Noen ganger</a:t>
                      </a:r>
                    </a:p>
                  </a:txBody>
                  <a:tcPr anchor="ctr"/>
                </a:tc>
                <a:tc>
                  <a:txBody>
                    <a:bodyPr/>
                    <a:lstStyle/>
                    <a:p>
                      <a:pPr algn="ctr"/>
                      <a:r>
                        <a:rPr sz="1000" b="0">
                          <a:latin typeface="Calibri"/>
                        </a:rPr>
                        <a:t>Sjelden</a:t>
                      </a:r>
                    </a:p>
                  </a:txBody>
                  <a:tcPr anchor="ctr"/>
                </a:tc>
                <a:tc>
                  <a:txBody>
                    <a:bodyPr/>
                    <a:lstStyle/>
                    <a:p>
                      <a:pPr algn="ctr"/>
                      <a:r>
                        <a:rPr sz="1000" b="0">
                          <a:latin typeface="Calibri"/>
                        </a:rPr>
                        <a:t>Aldri</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solidFill>
                            <a:srgbClr val="0066CC"/>
                          </a:solidFill>
                          <a:latin typeface="Calibri"/>
                        </a:rPr>
                        <a:t>Har du noen medelever å være sammen med i friminuttene?</a:t>
                      </a:r>
                    </a:p>
                  </a:txBody>
                  <a:tcPr anchor="ctr"/>
                </a:tc>
                <a:tc>
                  <a:txBody>
                    <a:bodyPr/>
                    <a:lstStyle/>
                    <a:p>
                      <a:pPr algn="ctr"/>
                      <a:r>
                        <a:rPr sz="1000" b="0">
                          <a:latin typeface="Calibri"/>
                        </a:rPr>
                        <a:t>116</a:t>
                      </a:r>
                    </a:p>
                  </a:txBody>
                  <a:tcPr anchor="ctr"/>
                </a:tc>
                <a:tc>
                  <a:txBody>
                    <a:bodyPr/>
                    <a:lstStyle/>
                    <a:p>
                      <a:pPr algn="ctr"/>
                      <a:r>
                        <a:rPr sz="1000" b="0">
                          <a:latin typeface="Calibri"/>
                        </a:rPr>
                        <a:t>18</a:t>
                      </a:r>
                    </a:p>
                  </a:txBody>
                  <a:tcPr anchor="ctr"/>
                </a:tc>
                <a:tc>
                  <a:txBody>
                    <a:bodyPr/>
                    <a:lstStyle/>
                    <a:p>
                      <a:pPr algn="ctr"/>
                      <a:r>
                        <a:rPr sz="1000" b="0">
                          <a:latin typeface="Calibri"/>
                        </a:rPr>
                        <a:t>12</a:t>
                      </a:r>
                    </a:p>
                  </a:txBody>
                  <a:tcPr anchor="ctr"/>
                </a:tc>
                <a:tc>
                  <a:txBody>
                    <a:bodyPr/>
                    <a:lstStyle/>
                    <a:p>
                      <a:pPr algn="ctr"/>
                      <a:r>
                        <a:rPr sz="1000" b="0">
                          <a:latin typeface="Calibri"/>
                        </a:rPr>
                        <a:t>0</a:t>
                      </a:r>
                    </a:p>
                  </a:txBody>
                  <a:tcPr anchor="ctr"/>
                </a:tc>
                <a:tc>
                  <a:txBody>
                    <a:bodyPr/>
                    <a:lstStyle/>
                    <a:p>
                      <a:pPr algn="ctr"/>
                      <a:r>
                        <a:rPr sz="1000" b="0">
                          <a:latin typeface="Calibri"/>
                        </a:rPr>
                        <a:t>0</a:t>
                      </a:r>
                    </a:p>
                  </a:txBody>
                  <a:tcPr anchor="ctr"/>
                </a:tc>
                <a:tc>
                  <a:txBody>
                    <a:bodyPr/>
                    <a:lstStyle/>
                    <a:p>
                      <a:pPr algn="ctr"/>
                      <a:r>
                        <a:rPr sz="1000" b="0">
                          <a:latin typeface="Calibri"/>
                        </a:rPr>
                        <a:t>4,71</a:t>
                      </a: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87483384"/>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2438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Hvilke tiltak har vi satt i gang for å bygge relasjoner og vennskap mellom elevene? Har vi sett noen endringer?</a:t>
                      </a:r>
                    </a:p>
                  </a:txBody>
                  <a:tcPr anchor="ct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extLst>
              <p:ext uri="{D42A27DB-BD31-4B8C-83A1-F6EECF244321}">
                <p14:modId xmlns:p14="http://schemas.microsoft.com/office/powerpoint/2010/main" val="1388452160"/>
              </p:ext>
            </p:extLst>
          </p:nvPr>
        </p:nvGraphicFramePr>
        <p:xfrm>
          <a:off x="254000" y="622300"/>
          <a:ext cx="8128000" cy="889000"/>
        </p:xfrm>
        <a:graphic>
          <a:graphicData uri="http://schemas.openxmlformats.org/drawingml/2006/table">
            <a:tbl>
              <a:tblPr bandRow="1">
                <a:noFill/>
                <a:effectLst>
                  <a:outerShdw blurRad="50800" dist="38100" dir="2700000" algn="tl">
                    <a:prstClr val="dkGray"/>
                  </a:outerShdw>
                </a:effectLst>
                <a:tableStyleId>{5C22544A-7EE6-4342-B048-85BDC9FD1C3A}</a:tableStyleId>
              </a:tblPr>
              <a:tblGrid>
                <a:gridCol w="8128000">
                  <a:extLst>
                    <a:ext uri="{9D8B030D-6E8A-4147-A177-3AD203B41FA5}">
                      <a16:colId xmlns:a16="http://schemas.microsoft.com/office/drawing/2014/main" val="20000"/>
                    </a:ext>
                  </a:extLst>
                </a:gridCol>
              </a:tblGrid>
              <a:tr h="889000">
                <a:tc>
                  <a:txBody>
                    <a:bodyPr/>
                    <a:lstStyle/>
                    <a:p>
                      <a:pPr algn="l"/>
                      <a:r>
                        <a:rPr lang="nb-NO" sz="1000" b="0" dirty="0" smtClean="0">
                          <a:solidFill>
                            <a:srgbClr val="000000"/>
                          </a:solidFill>
                          <a:latin typeface="Calibri"/>
                        </a:rPr>
                        <a:t>Spekter, relasjonssirkler, læringspartner, hemmelig</a:t>
                      </a:r>
                      <a:r>
                        <a:rPr lang="nb-NO" sz="1000" b="0" baseline="0" dirty="0" smtClean="0">
                          <a:solidFill>
                            <a:srgbClr val="000000"/>
                          </a:solidFill>
                          <a:latin typeface="Calibri"/>
                        </a:rPr>
                        <a:t> venn, bytte plass i klassen,</a:t>
                      </a:r>
                      <a:endParaRPr sz="1000" b="0" dirty="0">
                        <a:solidFill>
                          <a:srgbClr val="000000"/>
                        </a:solidFill>
                        <a:latin typeface="Calibri"/>
                      </a:endParaRPr>
                    </a:p>
                  </a:txBody>
                  <a:tcPr>
                    <a:lnL w="12700" cmpd="thickThin">
                      <a:solidFill>
                        <a:srgbClr val="000000"/>
                      </a:solidFill>
                      <a:prstDash val="solid"/>
                    </a:lnL>
                    <a:lnR w="12700" cmpd="thickThin">
                      <a:solidFill>
                        <a:srgbClr val="000000"/>
                      </a:solidFill>
                      <a:prstDash val="solid"/>
                    </a:lnR>
                    <a:lnT w="12700" cmpd="thickThin">
                      <a:solidFill>
                        <a:srgbClr val="000000"/>
                      </a:solidFill>
                      <a:prstDash val="solid"/>
                    </a:lnT>
                    <a:lnB w="12700" cmpd="thickThin">
                      <a:solidFill>
                        <a:srgbClr val="000000"/>
                      </a:solidFill>
                      <a:prstDash val="solid"/>
                    </a:lnB>
                    <a:solidFill>
                      <a:srgbClr val="FFFFFF"/>
                    </a:solidFill>
                  </a:tcPr>
                </a:tc>
                <a:extLst>
                  <a:ext uri="{0D108BD9-81ED-4DB2-BD59-A6C34878D82A}">
                    <a16:rowId xmlns:a16="http://schemas.microsoft.com/office/drawing/2014/main" val="10000"/>
                  </a:ext>
                </a:extLst>
              </a:tr>
            </a:tbl>
          </a:graphicData>
        </a:graphic>
      </p:graphicFrame>
      <p:graphicFrame>
        <p:nvGraphicFramePr>
          <p:cNvPr id="4" name="New Table"/>
          <p:cNvGraphicFramePr>
            <a:graphicFrameLocks noGrp="1"/>
          </p:cNvGraphicFramePr>
          <p:nvPr/>
        </p:nvGraphicFramePr>
        <p:xfrm>
          <a:off x="254000" y="1765300"/>
          <a:ext cx="8128000" cy="3962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Hva mer kan vi gjøre for å hjelpe elevene som svarer at de ikke alltid har medelever å være sammen med? Tenk på hvem som kan hjelpe, hva de kan gjøre, når, hvor og hvor ofte.</a:t>
                      </a:r>
                    </a:p>
                  </a:txBody>
                  <a:tcPr anchor="ctr"/>
                </a:tc>
                <a:extLst>
                  <a:ext uri="{0D108BD9-81ED-4DB2-BD59-A6C34878D82A}">
                    <a16:rowId xmlns:a16="http://schemas.microsoft.com/office/drawing/2014/main" val="10000"/>
                  </a:ext>
                </a:extLst>
              </a:tr>
            </a:tbl>
          </a:graphicData>
        </a:graphic>
      </p:graphicFrame>
      <p:graphicFrame>
        <p:nvGraphicFramePr>
          <p:cNvPr id="5" name="New Table"/>
          <p:cNvGraphicFramePr>
            <a:graphicFrameLocks noGrp="1"/>
          </p:cNvGraphicFramePr>
          <p:nvPr>
            <p:extLst>
              <p:ext uri="{D42A27DB-BD31-4B8C-83A1-F6EECF244321}">
                <p14:modId xmlns:p14="http://schemas.microsoft.com/office/powerpoint/2010/main" val="2099933679"/>
              </p:ext>
            </p:extLst>
          </p:nvPr>
        </p:nvGraphicFramePr>
        <p:xfrm>
          <a:off x="254000" y="2286000"/>
          <a:ext cx="8128000" cy="889000"/>
        </p:xfrm>
        <a:graphic>
          <a:graphicData uri="http://schemas.openxmlformats.org/drawingml/2006/table">
            <a:tbl>
              <a:tblPr bandRow="1">
                <a:noFill/>
                <a:effectLst>
                  <a:outerShdw blurRad="50800" dist="38100" dir="2700000" algn="tl">
                    <a:prstClr val="dkGray"/>
                  </a:outerShdw>
                </a:effectLst>
                <a:tableStyleId>{5C22544A-7EE6-4342-B048-85BDC9FD1C3A}</a:tableStyleId>
              </a:tblPr>
              <a:tblGrid>
                <a:gridCol w="8128000">
                  <a:extLst>
                    <a:ext uri="{9D8B030D-6E8A-4147-A177-3AD203B41FA5}">
                      <a16:colId xmlns:a16="http://schemas.microsoft.com/office/drawing/2014/main" val="20000"/>
                    </a:ext>
                  </a:extLst>
                </a:gridCol>
              </a:tblGrid>
              <a:tr h="889000">
                <a:tc>
                  <a:txBody>
                    <a:bodyPr/>
                    <a:lstStyle/>
                    <a:p>
                      <a:pPr algn="l"/>
                      <a:r>
                        <a:rPr lang="nb-NO" sz="1000" b="0" dirty="0" smtClean="0">
                          <a:solidFill>
                            <a:srgbClr val="000000"/>
                          </a:solidFill>
                          <a:latin typeface="Calibri"/>
                        </a:rPr>
                        <a:t>Vennegrupper</a:t>
                      </a:r>
                      <a:r>
                        <a:rPr lang="nb-NO" sz="1000" b="0" baseline="0" dirty="0" smtClean="0">
                          <a:solidFill>
                            <a:srgbClr val="000000"/>
                          </a:solidFill>
                          <a:latin typeface="Calibri"/>
                        </a:rPr>
                        <a:t> med kriterier. Alle kan være en god venn. Elevkvelder? Overnatting.</a:t>
                      </a:r>
                      <a:endParaRPr sz="1000" b="0" dirty="0">
                        <a:solidFill>
                          <a:srgbClr val="000000"/>
                        </a:solidFill>
                        <a:latin typeface="Calibri"/>
                      </a:endParaRPr>
                    </a:p>
                  </a:txBody>
                  <a:tcPr>
                    <a:lnL w="12700" cmpd="thickThin">
                      <a:solidFill>
                        <a:srgbClr val="000000"/>
                      </a:solidFill>
                      <a:prstDash val="solid"/>
                    </a:lnL>
                    <a:lnR w="12700" cmpd="thickThin">
                      <a:solidFill>
                        <a:srgbClr val="000000"/>
                      </a:solidFill>
                      <a:prstDash val="solid"/>
                    </a:lnR>
                    <a:lnT w="12700" cmpd="thickThin">
                      <a:solidFill>
                        <a:srgbClr val="000000"/>
                      </a:solidFill>
                      <a:prstDash val="solid"/>
                    </a:lnT>
                    <a:lnB w="12700" cmpd="thickThin">
                      <a:solidFill>
                        <a:srgbClr val="000000"/>
                      </a:solidFill>
                      <a:prstDash val="solid"/>
                    </a:lnB>
                    <a:solidFill>
                      <a:srgbClr val="FFFFFF"/>
                    </a:solidFill>
                  </a:tcPr>
                </a:tc>
                <a:extLst>
                  <a:ext uri="{0D108BD9-81ED-4DB2-BD59-A6C34878D82A}">
                    <a16:rowId xmlns:a16="http://schemas.microsoft.com/office/drawing/2014/main" val="10000"/>
                  </a:ext>
                </a:extLst>
              </a:tr>
            </a:tbl>
          </a:graphicData>
        </a:graphic>
      </p:graphicFrame>
      <p:graphicFrame>
        <p:nvGraphicFramePr>
          <p:cNvPr id="6" name="New Table"/>
          <p:cNvGraphicFramePr>
            <a:graphicFrameLocks noGrp="1"/>
          </p:cNvGraphicFramePr>
          <p:nvPr/>
        </p:nvGraphicFramePr>
        <p:xfrm>
          <a:off x="254000" y="3429000"/>
          <a:ext cx="8128000" cy="30480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latin typeface="Calibri"/>
                        </a:rPr>
                        <a:t>Mobbing</a:t>
                      </a:r>
                    </a:p>
                  </a:txBody>
                  <a:tcPr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3412022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19202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solidFill>
                            <a:srgbClr val="000000"/>
                          </a:solidFill>
                          <a:latin typeface="Calibri"/>
                        </a:rPr>
                        <a:t>Et godt psykososialt miljø og et godt læringsmiljø forebygger mobbing. En forutsetning for å kunne skape et godt miljø er planmessig forebyggende arbeid. Alle elever har rett til et trygt og godt skolemiljø som fremmer helse, trivsel og læring. For å sikre elevene denne retten, har skolen en aktivitetsplikt etter oppll. § 9 A-4. Formålet med denne aktivitetsplikten er å sikre at skolene handler raskt og riktig når en elev ikke har det trygt og godt på skolen.
Skolens aktivitetsplikt er delt i fem handlingsplikter. Alle som arbeider på skolen har plikt til å følge med, gripe inn og varsle hvis de får mistanke om eller kjennskap til at en elev ikke har et trygt og godt skolemiljø. Skolen har plikt til å undersøke og sette inn egnede tiltak som sørger for at eleven får et trygt og godt skolemiljø.
Analyser av Elevundersøkelsen viser at skoler som strever mye med mobbing har lavere læringsresultater. Høsten 2016 ble spørsmålene om mobbing revidert, derfor har vi mindre historikk. Men spørsmålene er i følge Utdanningsdirektoratet så mye bedre egnet til å analysere mobbing at det er verdt kostnaden i tapt historikk.</a:t>
                      </a:r>
                    </a:p>
                  </a:txBody>
                  <a:tcPr anchor="ctr">
                    <a:solidFill>
                      <a:srgbClr val="FFFFFF"/>
                    </a:solidFill>
                  </a:tcPr>
                </a:tc>
                <a:extLst>
                  <a:ext uri="{0D108BD9-81ED-4DB2-BD59-A6C34878D82A}">
                    <a16:rowId xmlns:a16="http://schemas.microsoft.com/office/drawing/2014/main" val="10000"/>
                  </a:ext>
                </a:extLst>
              </a:tr>
            </a:tbl>
          </a:graphicData>
        </a:graphic>
      </p:graphicFrame>
      <p:pic>
        <p:nvPicPr>
          <p:cNvPr id="3" name="New picture"/>
          <p:cNvPicPr/>
          <p:nvPr/>
        </p:nvPicPr>
        <p:blipFill>
          <a:blip r:embed="rId2"/>
          <a:stretch>
            <a:fillRect/>
          </a:stretch>
        </p:blipFill>
        <p:spPr>
          <a:xfrm>
            <a:off x="127000" y="2273300"/>
            <a:ext cx="8890000" cy="3810000"/>
          </a:xfrm>
          <a:prstGeom prst="rect">
            <a:avLst/>
          </a:prstGeom>
        </p:spPr>
      </p:pic>
    </p:spTree>
    <p:extLst>
      <p:ext uri="{BB962C8B-B14F-4D97-AF65-F5344CB8AC3E}">
        <p14:creationId xmlns:p14="http://schemas.microsoft.com/office/powerpoint/2010/main" val="828014551"/>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3048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solidFill>
                            <a:srgbClr val="000000"/>
                          </a:solidFill>
                          <a:latin typeface="Calibri"/>
                        </a:rPr>
                        <a:t>Mobbing blant elever</a:t>
                      </a:r>
                    </a:p>
                  </a:txBody>
                  <a:tcPr anchor="ctr">
                    <a:solidFill>
                      <a:srgbClr val="FFFFFF"/>
                    </a:solidFill>
                  </a:tcP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nvGraphicFramePr>
        <p:xfrm>
          <a:off x="254000" y="812800"/>
          <a:ext cx="8128000" cy="944880"/>
        </p:xfrm>
        <a:graphic>
          <a:graphicData uri="http://schemas.openxmlformats.org/drawingml/2006/table">
            <a:tbl>
              <a:tblPr firstRow="1" bandRow="1">
                <a:tableStyleId>{5C22544A-7EE6-4342-B048-85BDC9FD1C3A}</a:tableStyleId>
              </a:tblPr>
              <a:tblGrid>
                <a:gridCol w="4318000">
                  <a:extLst>
                    <a:ext uri="{9D8B030D-6E8A-4147-A177-3AD203B41FA5}">
                      <a16:colId xmlns:a16="http://schemas.microsoft.com/office/drawing/2014/main" val="20000"/>
                    </a:ext>
                  </a:extLst>
                </a:gridCol>
                <a:gridCol w="889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28600">
                <a:tc>
                  <a:txBody>
                    <a:bodyPr/>
                    <a:lstStyle/>
                    <a:p>
                      <a:r>
                        <a:rPr sz="1000" b="0">
                          <a:latin typeface="Calibri"/>
                        </a:rPr>
                        <a:t>Utvalg</a:t>
                      </a:r>
                    </a:p>
                  </a:txBody>
                  <a:tcPr anchor="ctr"/>
                </a:tc>
                <a:tc>
                  <a:txBody>
                    <a:bodyPr/>
                    <a:lstStyle/>
                    <a:p>
                      <a:pPr algn="ctr"/>
                      <a:r>
                        <a:rPr sz="1000" b="0">
                          <a:latin typeface="Calibri"/>
                        </a:rPr>
                        <a:t>Nivå</a:t>
                      </a:r>
                    </a:p>
                  </a:txBody>
                  <a:tcPr anchor="ctr"/>
                </a:tc>
                <a:tc>
                  <a:txBody>
                    <a:bodyPr/>
                    <a:lstStyle/>
                    <a:p>
                      <a:pPr algn="ctr"/>
                      <a:r>
                        <a:rPr sz="1000" b="0">
                          <a:latin typeface="Calibri"/>
                        </a:rPr>
                        <a:t>Snitt</a:t>
                      </a:r>
                    </a:p>
                  </a:txBody>
                  <a:tcPr anchor="ctr"/>
                </a:tc>
                <a:tc>
                  <a:txBody>
                    <a:bodyPr/>
                    <a:lstStyle/>
                    <a:p>
                      <a:pPr algn="ctr"/>
                      <a:r>
                        <a:rPr sz="1000" b="0">
                          <a:latin typeface="Calibri"/>
                        </a:rPr>
                        <a:t>Grenseverdier</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Grønn</a:t>
                      </a:r>
                    </a:p>
                  </a:txBody>
                  <a:tcPr anchor="ctr">
                    <a:solidFill>
                      <a:srgbClr val="77B800"/>
                    </a:solidFill>
                  </a:tcPr>
                </a:tc>
                <a:tc>
                  <a:txBody>
                    <a:bodyPr/>
                    <a:lstStyle/>
                    <a:p>
                      <a:pPr algn="ctr"/>
                      <a:r>
                        <a:rPr sz="1000" b="0">
                          <a:latin typeface="Calibri"/>
                        </a:rPr>
                        <a:t>4,90</a:t>
                      </a:r>
                    </a:p>
                  </a:txBody>
                  <a:tcPr anchor="ctr">
                    <a:solidFill>
                      <a:srgbClr val="77B800"/>
                    </a:solidFill>
                  </a:tcPr>
                </a:tc>
                <a:tc>
                  <a:txBody>
                    <a:bodyPr/>
                    <a:lstStyle/>
                    <a:p>
                      <a:r>
                        <a:rPr sz="1000" b="0">
                          <a:latin typeface="Calibri"/>
                        </a:rPr>
                        <a:t>4,9 &lt;= Grønn &lt; 5,1
4,7 &lt;= Gul &lt; 4,9
4,5 &lt;= Oransje &lt; 4,7
1,0 &lt;= Rød &lt; 4,5</a:t>
                      </a:r>
                    </a:p>
                  </a:txBody>
                  <a:tcPr anchor="ctr"/>
                </a:tc>
                <a:extLst>
                  <a:ext uri="{0D108BD9-81ED-4DB2-BD59-A6C34878D82A}">
                    <a16:rowId xmlns:a16="http://schemas.microsoft.com/office/drawing/2014/main" val="10001"/>
                  </a:ext>
                </a:extLst>
              </a:tr>
            </a:tbl>
          </a:graphicData>
        </a:graphic>
      </p:graphicFrame>
      <p:graphicFrame>
        <p:nvGraphicFramePr>
          <p:cNvPr id="4" name="New Table"/>
          <p:cNvGraphicFramePr>
            <a:graphicFrameLocks noGrp="1"/>
          </p:cNvGraphicFramePr>
          <p:nvPr/>
        </p:nvGraphicFramePr>
        <p:xfrm>
          <a:off x="254000" y="2006600"/>
          <a:ext cx="8115300" cy="14020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Ikke i det hele tatt</a:t>
                      </a:r>
                    </a:p>
                  </a:txBody>
                  <a:tcPr anchor="ctr"/>
                </a:tc>
                <a:tc>
                  <a:txBody>
                    <a:bodyPr/>
                    <a:lstStyle/>
                    <a:p>
                      <a:pPr algn="ctr"/>
                      <a:r>
                        <a:rPr sz="1000" b="0">
                          <a:latin typeface="Calibri"/>
                        </a:rPr>
                        <a:t>En sjelden gang</a:t>
                      </a:r>
                    </a:p>
                  </a:txBody>
                  <a:tcPr anchor="ctr"/>
                </a:tc>
                <a:tc>
                  <a:txBody>
                    <a:bodyPr/>
                    <a:lstStyle/>
                    <a:p>
                      <a:pPr algn="ctr"/>
                      <a:r>
                        <a:rPr sz="1000" b="0">
                          <a:latin typeface="Calibri"/>
                        </a:rPr>
                        <a:t>2 eller 3 ganger i måneden</a:t>
                      </a:r>
                    </a:p>
                  </a:txBody>
                  <a:tcPr anchor="ctr"/>
                </a:tc>
                <a:tc>
                  <a:txBody>
                    <a:bodyPr/>
                    <a:lstStyle/>
                    <a:p>
                      <a:pPr algn="ctr"/>
                      <a:r>
                        <a:rPr sz="1000" b="0">
                          <a:latin typeface="Calibri"/>
                        </a:rPr>
                        <a:t>Omtrent 1 gang i uken</a:t>
                      </a:r>
                    </a:p>
                  </a:txBody>
                  <a:tcPr anchor="ctr"/>
                </a:tc>
                <a:tc>
                  <a:txBody>
                    <a:bodyPr/>
                    <a:lstStyle/>
                    <a:p>
                      <a:pPr algn="ctr"/>
                      <a:r>
                        <a:rPr sz="1000" b="0">
                          <a:latin typeface="Calibri"/>
                        </a:rPr>
                        <a:t>Flere ganger i uken</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Er du blitt mobbet av andre elever på skolen de siste månedene?</a:t>
                      </a:r>
                    </a:p>
                  </a:txBody>
                  <a:tcPr anchor="ctr"/>
                </a:tc>
                <a:tc>
                  <a:txBody>
                    <a:bodyPr/>
                    <a:lstStyle/>
                    <a:p>
                      <a:pPr algn="ctr"/>
                      <a:r>
                        <a:rPr sz="1000" b="0">
                          <a:latin typeface="Calibri"/>
                        </a:rPr>
                        <a:t>133</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0</a:t>
                      </a:r>
                    </a:p>
                  </a:txBody>
                  <a:tcPr anchor="ctr"/>
                </a:tc>
                <a:tc>
                  <a:txBody>
                    <a:bodyPr/>
                    <a:lstStyle/>
                    <a:p>
                      <a:pPr algn="ctr"/>
                      <a:r>
                        <a:rPr sz="1000" b="0">
                          <a:latin typeface="Calibri"/>
                        </a:rPr>
                        <a:t>0</a:t>
                      </a:r>
                    </a:p>
                  </a:txBody>
                  <a:tcPr anchor="ctr"/>
                </a:tc>
                <a:tc>
                  <a:txBody>
                    <a:bodyPr/>
                    <a:lstStyle/>
                    <a:p>
                      <a:pPr algn="ctr"/>
                      <a:r>
                        <a:rPr sz="1000" b="0">
                          <a:latin typeface="Calibri"/>
                        </a:rPr>
                        <a:t>4,90</a:t>
                      </a:r>
                    </a:p>
                  </a:txBody>
                  <a:tcPr anchor="ctr"/>
                </a:tc>
                <a:extLst>
                  <a:ext uri="{0D108BD9-81ED-4DB2-BD59-A6C34878D82A}">
                    <a16:rowId xmlns:a16="http://schemas.microsoft.com/office/drawing/2014/main" val="10001"/>
                  </a:ext>
                </a:extLst>
              </a:tr>
            </a:tbl>
          </a:graphicData>
        </a:graphic>
      </p:graphicFrame>
      <p:graphicFrame>
        <p:nvGraphicFramePr>
          <p:cNvPr id="5" name="New Table"/>
          <p:cNvGraphicFramePr>
            <a:graphicFrameLocks noGrp="1"/>
          </p:cNvGraphicFramePr>
          <p:nvPr/>
        </p:nvGraphicFramePr>
        <p:xfrm>
          <a:off x="254000" y="3657600"/>
          <a:ext cx="8128000" cy="30480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latin typeface="Calibri"/>
                        </a:rPr>
                        <a:t>Trygt miljø</a:t>
                      </a:r>
                    </a:p>
                  </a:txBody>
                  <a:tcPr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50248232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13106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solidFill>
                            <a:srgbClr val="000000"/>
                          </a:solidFill>
                          <a:latin typeface="Calibri"/>
                        </a:rPr>
                        <a:t>Spørreundersøkelser gir elever og foreldre muligheten til å si sin mening om kvaliteten på undervisningen, lærings- og arbeidsmiljøet på skolen. Her finner du resultatene fra elever og foreldre i din skole/kommune. Det er nyttig å sammenligne svarene for å se sammenhenger. Merk at denne rapporten er laget til bruk for refleksjon og diskusjon. Sammenheng mellom indikatorer fra forskjellige undersøkelser har ikke blitt testet for vitenskapelig signifikans. I stedet håper vi at denne rapporten vil hjelpe med å fremme nye perspektiver og å løfte nye spørsmål og ideer. Husk at foreldreundersøkelsen er frivillig, og det kan oppstå problemer med tolkning av resultater hvis respondentgruppen er for liten.
Denne rapporten setter sammen relaterte spørsmål fra elev- og foreldreundersøkelsen. Den inkluderer spørsmål om motivasjon, trygt miljø, støtte fra lærerne, digitale ferdigheter og det fysiske læringsmiljøet.</a:t>
                      </a:r>
                    </a:p>
                  </a:txBody>
                  <a:tcPr anchor="ctr">
                    <a:solidFill>
                      <a:srgbClr val="FFFFFF"/>
                    </a:solidFill>
                  </a:tcP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nvGraphicFramePr>
        <p:xfrm>
          <a:off x="254000" y="1816100"/>
          <a:ext cx="8128000" cy="30480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latin typeface="Calibri"/>
                        </a:rPr>
                        <a:t>Motivasjon (fra Elevundersøkelsen)</a:t>
                      </a:r>
                    </a:p>
                  </a:txBody>
                  <a:tcPr anchor="ctr"/>
                </a:tc>
                <a:extLst>
                  <a:ext uri="{0D108BD9-81ED-4DB2-BD59-A6C34878D82A}">
                    <a16:rowId xmlns:a16="http://schemas.microsoft.com/office/drawing/2014/main" val="10000"/>
                  </a:ext>
                </a:extLst>
              </a:tr>
            </a:tbl>
          </a:graphicData>
        </a:graphic>
      </p:graphicFrame>
      <p:graphicFrame>
        <p:nvGraphicFramePr>
          <p:cNvPr id="4" name="New Table"/>
          <p:cNvGraphicFramePr>
            <a:graphicFrameLocks noGrp="1"/>
          </p:cNvGraphicFramePr>
          <p:nvPr/>
        </p:nvGraphicFramePr>
        <p:xfrm>
          <a:off x="254000" y="2374900"/>
          <a:ext cx="8128000" cy="944880"/>
        </p:xfrm>
        <a:graphic>
          <a:graphicData uri="http://schemas.openxmlformats.org/drawingml/2006/table">
            <a:tbl>
              <a:tblPr firstRow="1" bandRow="1">
                <a:tableStyleId>{5C22544A-7EE6-4342-B048-85BDC9FD1C3A}</a:tableStyleId>
              </a:tblPr>
              <a:tblGrid>
                <a:gridCol w="4318000">
                  <a:extLst>
                    <a:ext uri="{9D8B030D-6E8A-4147-A177-3AD203B41FA5}">
                      <a16:colId xmlns:a16="http://schemas.microsoft.com/office/drawing/2014/main" val="20000"/>
                    </a:ext>
                  </a:extLst>
                </a:gridCol>
                <a:gridCol w="889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28600">
                <a:tc>
                  <a:txBody>
                    <a:bodyPr/>
                    <a:lstStyle/>
                    <a:p>
                      <a:r>
                        <a:rPr sz="1000" b="0">
                          <a:latin typeface="Calibri"/>
                        </a:rPr>
                        <a:t>Utvalg</a:t>
                      </a:r>
                    </a:p>
                  </a:txBody>
                  <a:tcPr anchor="ctr"/>
                </a:tc>
                <a:tc>
                  <a:txBody>
                    <a:bodyPr/>
                    <a:lstStyle/>
                    <a:p>
                      <a:pPr algn="ctr"/>
                      <a:r>
                        <a:rPr sz="1000" b="0">
                          <a:latin typeface="Calibri"/>
                        </a:rPr>
                        <a:t>Nivå</a:t>
                      </a:r>
                    </a:p>
                  </a:txBody>
                  <a:tcPr anchor="ctr"/>
                </a:tc>
                <a:tc>
                  <a:txBody>
                    <a:bodyPr/>
                    <a:lstStyle/>
                    <a:p>
                      <a:pPr algn="ctr"/>
                      <a:r>
                        <a:rPr sz="1000" b="0">
                          <a:latin typeface="Calibri"/>
                        </a:rPr>
                        <a:t>Snitt</a:t>
                      </a:r>
                    </a:p>
                  </a:txBody>
                  <a:tcPr anchor="ctr"/>
                </a:tc>
                <a:tc>
                  <a:txBody>
                    <a:bodyPr/>
                    <a:lstStyle/>
                    <a:p>
                      <a:pPr algn="ctr"/>
                      <a:r>
                        <a:rPr sz="1000" b="0">
                          <a:latin typeface="Calibri"/>
                        </a:rPr>
                        <a:t>Grenseverdier</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Oransje</a:t>
                      </a:r>
                    </a:p>
                  </a:txBody>
                  <a:tcPr anchor="ctr">
                    <a:solidFill>
                      <a:srgbClr val="F2BA38"/>
                    </a:solidFill>
                  </a:tcPr>
                </a:tc>
                <a:tc>
                  <a:txBody>
                    <a:bodyPr/>
                    <a:lstStyle/>
                    <a:p>
                      <a:pPr algn="ctr"/>
                      <a:r>
                        <a:rPr sz="1000" b="0">
                          <a:latin typeface="Calibri"/>
                        </a:rPr>
                        <a:t>3,65</a:t>
                      </a:r>
                    </a:p>
                  </a:txBody>
                  <a:tcPr anchor="ctr">
                    <a:solidFill>
                      <a:srgbClr val="F2BA38"/>
                    </a:solidFill>
                  </a:tcPr>
                </a:tc>
                <a:tc>
                  <a:txBody>
                    <a:bodyPr/>
                    <a:lstStyle/>
                    <a:p>
                      <a:r>
                        <a:rPr sz="1000" b="0">
                          <a:latin typeface="Calibri"/>
                        </a:rPr>
                        <a:t>4,0 &lt;= Grønn &lt; 5,1
3,8 &lt;= Gul &lt; 4,0
3,6 &lt;= Oransje &lt; 3,8
1,0 &lt;= Rød &lt; 3,6</a:t>
                      </a:r>
                    </a:p>
                  </a:txBody>
                  <a:tcPr anchor="ctr"/>
                </a:tc>
                <a:extLst>
                  <a:ext uri="{0D108BD9-81ED-4DB2-BD59-A6C34878D82A}">
                    <a16:rowId xmlns:a16="http://schemas.microsoft.com/office/drawing/2014/main" val="10001"/>
                  </a:ext>
                </a:extLst>
              </a:tr>
            </a:tbl>
          </a:graphicData>
        </a:graphic>
      </p:graphicFrame>
      <p:graphicFrame>
        <p:nvGraphicFramePr>
          <p:cNvPr id="5" name="New Table"/>
          <p:cNvGraphicFramePr>
            <a:graphicFrameLocks noGrp="1"/>
          </p:cNvGraphicFramePr>
          <p:nvPr/>
        </p:nvGraphicFramePr>
        <p:xfrm>
          <a:off x="254000" y="3568700"/>
          <a:ext cx="8115300" cy="10972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I alle eller de fleste fag</a:t>
                      </a:r>
                    </a:p>
                  </a:txBody>
                  <a:tcPr anchor="ctr"/>
                </a:tc>
                <a:tc>
                  <a:txBody>
                    <a:bodyPr/>
                    <a:lstStyle/>
                    <a:p>
                      <a:pPr algn="ctr"/>
                      <a:r>
                        <a:rPr sz="1000" b="0">
                          <a:latin typeface="Calibri"/>
                        </a:rPr>
                        <a:t>I mange fag</a:t>
                      </a:r>
                    </a:p>
                  </a:txBody>
                  <a:tcPr anchor="ctr"/>
                </a:tc>
                <a:tc>
                  <a:txBody>
                    <a:bodyPr/>
                    <a:lstStyle/>
                    <a:p>
                      <a:pPr algn="ctr"/>
                      <a:r>
                        <a:rPr sz="1000" b="0">
                          <a:latin typeface="Calibri"/>
                        </a:rPr>
                        <a:t>I noen fag</a:t>
                      </a:r>
                    </a:p>
                  </a:txBody>
                  <a:tcPr anchor="ctr"/>
                </a:tc>
                <a:tc>
                  <a:txBody>
                    <a:bodyPr/>
                    <a:lstStyle/>
                    <a:p>
                      <a:pPr algn="ctr"/>
                      <a:r>
                        <a:rPr sz="1000" b="0">
                          <a:latin typeface="Calibri"/>
                        </a:rPr>
                        <a:t>I svært få fag</a:t>
                      </a:r>
                    </a:p>
                  </a:txBody>
                  <a:tcPr anchor="ctr"/>
                </a:tc>
                <a:tc>
                  <a:txBody>
                    <a:bodyPr/>
                    <a:lstStyle/>
                    <a:p>
                      <a:pPr algn="ctr"/>
                      <a:r>
                        <a:rPr sz="1000" b="0">
                          <a:latin typeface="Calibri"/>
                        </a:rPr>
                        <a:t>Ikke i noen fag</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Er du interessert i å lære på skolen?</a:t>
                      </a:r>
                    </a:p>
                  </a:txBody>
                  <a:tcPr anchor="ctr"/>
                </a:tc>
                <a:tc>
                  <a:txBody>
                    <a:bodyPr/>
                    <a:lstStyle/>
                    <a:p>
                      <a:pPr algn="ctr"/>
                      <a:r>
                        <a:rPr sz="1000" b="0">
                          <a:latin typeface="Calibri"/>
                        </a:rPr>
                        <a:t>34</a:t>
                      </a:r>
                    </a:p>
                  </a:txBody>
                  <a:tcPr anchor="ctr"/>
                </a:tc>
                <a:tc>
                  <a:txBody>
                    <a:bodyPr/>
                    <a:lstStyle/>
                    <a:p>
                      <a:pPr algn="ctr"/>
                      <a:r>
                        <a:rPr sz="1000" b="0">
                          <a:latin typeface="Calibri"/>
                        </a:rPr>
                        <a:t>58</a:t>
                      </a:r>
                    </a:p>
                  </a:txBody>
                  <a:tcPr anchor="ctr"/>
                </a:tc>
                <a:tc>
                  <a:txBody>
                    <a:bodyPr/>
                    <a:lstStyle/>
                    <a:p>
                      <a:pPr algn="ctr"/>
                      <a:r>
                        <a:rPr sz="1000" b="0">
                          <a:latin typeface="Calibri"/>
                        </a:rPr>
                        <a:t>42</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3,77</a:t>
                      </a:r>
                    </a:p>
                  </a:txBody>
                  <a:tcPr anchor="ctr"/>
                </a:tc>
                <a:extLst>
                  <a:ext uri="{0D108BD9-81ED-4DB2-BD59-A6C34878D82A}">
                    <a16:rowId xmlns:a16="http://schemas.microsoft.com/office/drawing/2014/main" val="10001"/>
                  </a:ext>
                </a:extLst>
              </a:tr>
            </a:tbl>
          </a:graphicData>
        </a:graphic>
      </p:graphicFrame>
      <p:graphicFrame>
        <p:nvGraphicFramePr>
          <p:cNvPr id="6" name="New Table"/>
          <p:cNvGraphicFramePr>
            <a:graphicFrameLocks noGrp="1"/>
          </p:cNvGraphicFramePr>
          <p:nvPr/>
        </p:nvGraphicFramePr>
        <p:xfrm>
          <a:off x="254000" y="4914900"/>
          <a:ext cx="8115300" cy="7924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Svært godt</a:t>
                      </a:r>
                    </a:p>
                  </a:txBody>
                  <a:tcPr anchor="ctr"/>
                </a:tc>
                <a:tc>
                  <a:txBody>
                    <a:bodyPr/>
                    <a:lstStyle/>
                    <a:p>
                      <a:pPr algn="ctr"/>
                      <a:r>
                        <a:rPr sz="1000" b="0">
                          <a:latin typeface="Calibri"/>
                        </a:rPr>
                        <a:t>Godt</a:t>
                      </a:r>
                    </a:p>
                  </a:txBody>
                  <a:tcPr anchor="ctr"/>
                </a:tc>
                <a:tc>
                  <a:txBody>
                    <a:bodyPr/>
                    <a:lstStyle/>
                    <a:p>
                      <a:pPr algn="ctr"/>
                      <a:r>
                        <a:rPr sz="1000" b="0">
                          <a:latin typeface="Calibri"/>
                        </a:rPr>
                        <a:t>Nokså godt</a:t>
                      </a:r>
                    </a:p>
                  </a:txBody>
                  <a:tcPr anchor="ctr"/>
                </a:tc>
                <a:tc>
                  <a:txBody>
                    <a:bodyPr/>
                    <a:lstStyle/>
                    <a:p>
                      <a:pPr algn="ctr"/>
                      <a:r>
                        <a:rPr sz="1000" b="0">
                          <a:latin typeface="Calibri"/>
                        </a:rPr>
                        <a:t>Ikke særlig godt</a:t>
                      </a:r>
                    </a:p>
                  </a:txBody>
                  <a:tcPr anchor="ctr"/>
                </a:tc>
                <a:tc>
                  <a:txBody>
                    <a:bodyPr/>
                    <a:lstStyle/>
                    <a:p>
                      <a:pPr algn="ctr"/>
                      <a:r>
                        <a:rPr sz="1000" b="0">
                          <a:latin typeface="Calibri"/>
                        </a:rPr>
                        <a:t>Ikke i det hele tatt</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Hvor godt liker du skolearbeidet?</a:t>
                      </a:r>
                    </a:p>
                  </a:txBody>
                  <a:tcPr anchor="ctr"/>
                </a:tc>
                <a:tc>
                  <a:txBody>
                    <a:bodyPr/>
                    <a:lstStyle/>
                    <a:p>
                      <a:pPr algn="ctr"/>
                      <a:r>
                        <a:rPr sz="1000" b="0">
                          <a:latin typeface="Calibri"/>
                        </a:rPr>
                        <a:t>13</a:t>
                      </a:r>
                    </a:p>
                  </a:txBody>
                  <a:tcPr anchor="ctr"/>
                </a:tc>
                <a:tc>
                  <a:txBody>
                    <a:bodyPr/>
                    <a:lstStyle/>
                    <a:p>
                      <a:pPr algn="ctr"/>
                      <a:r>
                        <a:rPr sz="1000" b="0">
                          <a:latin typeface="Calibri"/>
                        </a:rPr>
                        <a:t>57</a:t>
                      </a:r>
                    </a:p>
                  </a:txBody>
                  <a:tcPr anchor="ctr"/>
                </a:tc>
                <a:tc>
                  <a:txBody>
                    <a:bodyPr/>
                    <a:lstStyle/>
                    <a:p>
                      <a:pPr algn="ctr"/>
                      <a:r>
                        <a:rPr sz="1000" b="0">
                          <a:latin typeface="Calibri"/>
                        </a:rPr>
                        <a:t>47</a:t>
                      </a:r>
                    </a:p>
                  </a:txBody>
                  <a:tcPr anchor="ctr"/>
                </a:tc>
                <a:tc>
                  <a:txBody>
                    <a:bodyPr/>
                    <a:lstStyle/>
                    <a:p>
                      <a:pPr algn="ctr"/>
                      <a:r>
                        <a:rPr sz="1000" b="0">
                          <a:latin typeface="Calibri"/>
                        </a:rPr>
                        <a:t>24</a:t>
                      </a:r>
                    </a:p>
                  </a:txBody>
                  <a:tcPr anchor="ctr"/>
                </a:tc>
                <a:tc>
                  <a:txBody>
                    <a:bodyPr/>
                    <a:lstStyle/>
                    <a:p>
                      <a:pPr algn="ctr"/>
                      <a:r>
                        <a:rPr sz="1000" b="0">
                          <a:latin typeface="Calibri"/>
                        </a:rPr>
                        <a:t>5</a:t>
                      </a:r>
                    </a:p>
                  </a:txBody>
                  <a:tcPr anchor="ctr"/>
                </a:tc>
                <a:tc>
                  <a:txBody>
                    <a:bodyPr/>
                    <a:lstStyle/>
                    <a:p>
                      <a:pPr algn="ctr"/>
                      <a:r>
                        <a:rPr sz="1000" b="0">
                          <a:latin typeface="Calibri"/>
                        </a:rPr>
                        <a:t>3,34</a:t>
                      </a:r>
                    </a:p>
                  </a:txBody>
                  <a:tcPr anchor="ctr"/>
                </a:tc>
                <a:extLst>
                  <a:ext uri="{0D108BD9-81ED-4DB2-BD59-A6C34878D82A}">
                    <a16:rowId xmlns:a16="http://schemas.microsoft.com/office/drawing/2014/main" val="10001"/>
                  </a:ext>
                </a:extLst>
              </a:tr>
            </a:tbl>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nvPicPr>
        <p:blipFill>
          <a:blip r:embed="rId2"/>
          <a:stretch>
            <a:fillRect/>
          </a:stretch>
        </p:blipFill>
        <p:spPr>
          <a:xfrm>
            <a:off x="127000" y="254000"/>
            <a:ext cx="8890000" cy="4191000"/>
          </a:xfrm>
          <a:prstGeom prst="rect">
            <a:avLst/>
          </a:prstGeom>
        </p:spPr>
      </p:pic>
      <p:graphicFrame>
        <p:nvGraphicFramePr>
          <p:cNvPr id="3" name="New Table"/>
          <p:cNvGraphicFramePr>
            <a:graphicFrameLocks noGrp="1"/>
          </p:cNvGraphicFramePr>
          <p:nvPr/>
        </p:nvGraphicFramePr>
        <p:xfrm>
          <a:off x="254000" y="4699000"/>
          <a:ext cx="8128000" cy="944880"/>
        </p:xfrm>
        <a:graphic>
          <a:graphicData uri="http://schemas.openxmlformats.org/drawingml/2006/table">
            <a:tbl>
              <a:tblPr firstRow="1" bandRow="1">
                <a:tableStyleId>{5C22544A-7EE6-4342-B048-85BDC9FD1C3A}</a:tableStyleId>
              </a:tblPr>
              <a:tblGrid>
                <a:gridCol w="4318000">
                  <a:extLst>
                    <a:ext uri="{9D8B030D-6E8A-4147-A177-3AD203B41FA5}">
                      <a16:colId xmlns:a16="http://schemas.microsoft.com/office/drawing/2014/main" val="20000"/>
                    </a:ext>
                  </a:extLst>
                </a:gridCol>
                <a:gridCol w="889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28600">
                <a:tc>
                  <a:txBody>
                    <a:bodyPr/>
                    <a:lstStyle/>
                    <a:p>
                      <a:r>
                        <a:rPr sz="1000" b="0">
                          <a:latin typeface="Calibri"/>
                        </a:rPr>
                        <a:t>Utvalg</a:t>
                      </a:r>
                    </a:p>
                  </a:txBody>
                  <a:tcPr anchor="ctr"/>
                </a:tc>
                <a:tc>
                  <a:txBody>
                    <a:bodyPr/>
                    <a:lstStyle/>
                    <a:p>
                      <a:pPr algn="ctr"/>
                      <a:r>
                        <a:rPr sz="1000" b="0">
                          <a:latin typeface="Calibri"/>
                        </a:rPr>
                        <a:t>Nivå</a:t>
                      </a:r>
                    </a:p>
                  </a:txBody>
                  <a:tcPr anchor="ctr"/>
                </a:tc>
                <a:tc>
                  <a:txBody>
                    <a:bodyPr/>
                    <a:lstStyle/>
                    <a:p>
                      <a:pPr algn="ctr"/>
                      <a:r>
                        <a:rPr sz="1000" b="0">
                          <a:latin typeface="Calibri"/>
                        </a:rPr>
                        <a:t>Snitt</a:t>
                      </a:r>
                    </a:p>
                  </a:txBody>
                  <a:tcPr anchor="ctr"/>
                </a:tc>
                <a:tc>
                  <a:txBody>
                    <a:bodyPr/>
                    <a:lstStyle/>
                    <a:p>
                      <a:pPr algn="ctr"/>
                      <a:r>
                        <a:rPr sz="1000" b="0">
                          <a:latin typeface="Calibri"/>
                        </a:rPr>
                        <a:t>Grenseverdier</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Gul</a:t>
                      </a:r>
                    </a:p>
                  </a:txBody>
                  <a:tcPr anchor="ctr">
                    <a:solidFill>
                      <a:srgbClr val="EEE254"/>
                    </a:solidFill>
                  </a:tcPr>
                </a:tc>
                <a:tc>
                  <a:txBody>
                    <a:bodyPr/>
                    <a:lstStyle/>
                    <a:p>
                      <a:pPr algn="ctr"/>
                      <a:r>
                        <a:rPr sz="1000" b="0">
                          <a:latin typeface="Calibri"/>
                        </a:rPr>
                        <a:t>4,05</a:t>
                      </a:r>
                    </a:p>
                  </a:txBody>
                  <a:tcPr anchor="ctr">
                    <a:solidFill>
                      <a:srgbClr val="EEE254"/>
                    </a:solidFill>
                  </a:tcPr>
                </a:tc>
                <a:tc>
                  <a:txBody>
                    <a:bodyPr/>
                    <a:lstStyle/>
                    <a:p>
                      <a:r>
                        <a:rPr sz="1000" b="0">
                          <a:latin typeface="Calibri"/>
                        </a:rPr>
                        <a:t>4,1 &lt;= Grønn &lt; 5,1
3,9 &lt;= Gul &lt; 4,1
3,7 &lt;= Oransje &lt; 3,9
1,0 &lt;= Rød &lt; 3,7</a:t>
                      </a: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85055020"/>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15300" cy="15544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Alle</a:t>
                      </a:r>
                    </a:p>
                  </a:txBody>
                  <a:tcPr anchor="ctr"/>
                </a:tc>
                <a:tc>
                  <a:txBody>
                    <a:bodyPr/>
                    <a:lstStyle/>
                    <a:p>
                      <a:pPr algn="ctr"/>
                      <a:r>
                        <a:rPr sz="1000" b="0">
                          <a:latin typeface="Calibri"/>
                        </a:rPr>
                        <a:t>De fleste</a:t>
                      </a:r>
                    </a:p>
                  </a:txBody>
                  <a:tcPr anchor="ctr"/>
                </a:tc>
                <a:tc>
                  <a:txBody>
                    <a:bodyPr/>
                    <a:lstStyle/>
                    <a:p>
                      <a:pPr algn="ctr"/>
                      <a:r>
                        <a:rPr sz="1000" b="0">
                          <a:latin typeface="Calibri"/>
                        </a:rPr>
                        <a:t>Noen få</a:t>
                      </a:r>
                    </a:p>
                  </a:txBody>
                  <a:tcPr anchor="ctr"/>
                </a:tc>
                <a:tc>
                  <a:txBody>
                    <a:bodyPr/>
                    <a:lstStyle/>
                    <a:p>
                      <a:pPr algn="ctr"/>
                      <a:r>
                        <a:rPr sz="1000" b="0">
                          <a:latin typeface="Calibri"/>
                        </a:rPr>
                        <a:t>Bare en</a:t>
                      </a:r>
                    </a:p>
                  </a:txBody>
                  <a:tcPr anchor="ctr"/>
                </a:tc>
                <a:tc>
                  <a:txBody>
                    <a:bodyPr/>
                    <a:lstStyle/>
                    <a:p>
                      <a:pPr algn="ctr"/>
                      <a:r>
                        <a:rPr sz="1000" b="0">
                          <a:latin typeface="Calibri"/>
                        </a:rPr>
                        <a:t>Ingen</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Reagerer de voksne på skolen når noen sier eller gjør noe ubehagelig/ekkelt mot en elev?</a:t>
                      </a:r>
                    </a:p>
                  </a:txBody>
                  <a:tcPr anchor="ctr"/>
                </a:tc>
                <a:tc>
                  <a:txBody>
                    <a:bodyPr/>
                    <a:lstStyle/>
                    <a:p>
                      <a:pPr algn="ctr"/>
                      <a:r>
                        <a:rPr sz="1000" b="0">
                          <a:latin typeface="Calibri"/>
                        </a:rPr>
                        <a:t>58</a:t>
                      </a:r>
                    </a:p>
                  </a:txBody>
                  <a:tcPr anchor="ctr"/>
                </a:tc>
                <a:tc>
                  <a:txBody>
                    <a:bodyPr/>
                    <a:lstStyle/>
                    <a:p>
                      <a:pPr algn="ctr"/>
                      <a:r>
                        <a:rPr sz="1000" b="0">
                          <a:latin typeface="Calibri"/>
                        </a:rPr>
                        <a:t>66</a:t>
                      </a:r>
                    </a:p>
                  </a:txBody>
                  <a:tcPr anchor="ctr"/>
                </a:tc>
                <a:tc>
                  <a:txBody>
                    <a:bodyPr/>
                    <a:lstStyle/>
                    <a:p>
                      <a:pPr algn="ctr"/>
                      <a:r>
                        <a:rPr sz="1000" b="0">
                          <a:latin typeface="Calibri"/>
                        </a:rPr>
                        <a:t>14</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4,19</a:t>
                      </a:r>
                    </a:p>
                  </a:txBody>
                  <a:tcPr anchor="ctr"/>
                </a:tc>
                <a:extLst>
                  <a:ext uri="{0D108BD9-81ED-4DB2-BD59-A6C34878D82A}">
                    <a16:rowId xmlns:a16="http://schemas.microsoft.com/office/drawing/2014/main" val="10001"/>
                  </a:ext>
                </a:extLst>
              </a:tr>
            </a:tbl>
          </a:graphicData>
        </a:graphic>
      </p:graphicFrame>
      <p:graphicFrame>
        <p:nvGraphicFramePr>
          <p:cNvPr id="3" name="New Table"/>
          <p:cNvGraphicFramePr>
            <a:graphicFrameLocks noGrp="1"/>
          </p:cNvGraphicFramePr>
          <p:nvPr/>
        </p:nvGraphicFramePr>
        <p:xfrm>
          <a:off x="254000" y="2057400"/>
          <a:ext cx="8115300" cy="14020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Helt enig</a:t>
                      </a:r>
                    </a:p>
                  </a:txBody>
                  <a:tcPr anchor="ctr"/>
                </a:tc>
                <a:tc>
                  <a:txBody>
                    <a:bodyPr/>
                    <a:lstStyle/>
                    <a:p>
                      <a:pPr algn="ctr"/>
                      <a:r>
                        <a:rPr sz="1000" b="0">
                          <a:latin typeface="Calibri"/>
                        </a:rPr>
                        <a:t>Litt enig</a:t>
                      </a:r>
                    </a:p>
                  </a:txBody>
                  <a:tcPr anchor="ctr"/>
                </a:tc>
                <a:tc>
                  <a:txBody>
                    <a:bodyPr/>
                    <a:lstStyle/>
                    <a:p>
                      <a:pPr algn="ctr"/>
                      <a:r>
                        <a:rPr sz="1000" b="0">
                          <a:latin typeface="Calibri"/>
                        </a:rPr>
                        <a:t>Verken uenig eller enig</a:t>
                      </a:r>
                    </a:p>
                  </a:txBody>
                  <a:tcPr anchor="ctr"/>
                </a:tc>
                <a:tc>
                  <a:txBody>
                    <a:bodyPr/>
                    <a:lstStyle/>
                    <a:p>
                      <a:pPr algn="ctr"/>
                      <a:r>
                        <a:rPr sz="1000" b="0">
                          <a:latin typeface="Calibri"/>
                        </a:rPr>
                        <a:t>Litt uenig</a:t>
                      </a:r>
                    </a:p>
                  </a:txBody>
                  <a:tcPr anchor="ctr"/>
                </a:tc>
                <a:tc>
                  <a:txBody>
                    <a:bodyPr/>
                    <a:lstStyle/>
                    <a:p>
                      <a:pPr algn="ctr"/>
                      <a:r>
                        <a:rPr sz="1000" b="0">
                          <a:latin typeface="Calibri"/>
                        </a:rPr>
                        <a:t>Helt uenig</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Hvis det er noe som plager meg, så kan jeg snakke med noen i klassen min</a:t>
                      </a:r>
                    </a:p>
                  </a:txBody>
                  <a:tcPr anchor="ctr"/>
                </a:tc>
                <a:tc>
                  <a:txBody>
                    <a:bodyPr/>
                    <a:lstStyle/>
                    <a:p>
                      <a:pPr algn="ctr"/>
                      <a:r>
                        <a:rPr sz="1000" b="0">
                          <a:latin typeface="Calibri"/>
                        </a:rPr>
                        <a:t>81</a:t>
                      </a:r>
                    </a:p>
                  </a:txBody>
                  <a:tcPr anchor="ctr"/>
                </a:tc>
                <a:tc>
                  <a:txBody>
                    <a:bodyPr/>
                    <a:lstStyle/>
                    <a:p>
                      <a:pPr algn="ctr"/>
                      <a:r>
                        <a:rPr sz="1000" b="0">
                          <a:latin typeface="Calibri"/>
                        </a:rPr>
                        <a:t>31</a:t>
                      </a:r>
                    </a:p>
                  </a:txBody>
                  <a:tcPr anchor="ctr"/>
                </a:tc>
                <a:tc>
                  <a:txBody>
                    <a:bodyPr/>
                    <a:lstStyle/>
                    <a:p>
                      <a:pPr algn="ctr"/>
                      <a:r>
                        <a:rPr sz="1000" b="0">
                          <a:latin typeface="Calibri"/>
                        </a:rPr>
                        <a:t>22</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4,26</a:t>
                      </a:r>
                    </a:p>
                  </a:txBody>
                  <a:tcPr anchor="ctr"/>
                </a:tc>
                <a:extLst>
                  <a:ext uri="{0D108BD9-81ED-4DB2-BD59-A6C34878D82A}">
                    <a16:rowId xmlns:a16="http://schemas.microsoft.com/office/drawing/2014/main" val="10001"/>
                  </a:ext>
                </a:extLst>
              </a:tr>
            </a:tbl>
          </a:graphicData>
        </a:graphic>
      </p:graphicFrame>
      <p:graphicFrame>
        <p:nvGraphicFramePr>
          <p:cNvPr id="4" name="New Table"/>
          <p:cNvGraphicFramePr>
            <a:graphicFrameLocks noGrp="1"/>
          </p:cNvGraphicFramePr>
          <p:nvPr/>
        </p:nvGraphicFramePr>
        <p:xfrm>
          <a:off x="254000" y="3708400"/>
          <a:ext cx="8128000" cy="2438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Hvilke inntrykk får vi av å se på disse resultatene? Hva er overraskende? Hva er ikke overraskende?</a:t>
                      </a:r>
                    </a:p>
                  </a:txBody>
                  <a:tcPr anchor="ctr"/>
                </a:tc>
                <a:extLst>
                  <a:ext uri="{0D108BD9-81ED-4DB2-BD59-A6C34878D82A}">
                    <a16:rowId xmlns:a16="http://schemas.microsoft.com/office/drawing/2014/main" val="10000"/>
                  </a:ext>
                </a:extLst>
              </a:tr>
            </a:tbl>
          </a:graphicData>
        </a:graphic>
      </p:graphicFrame>
      <p:graphicFrame>
        <p:nvGraphicFramePr>
          <p:cNvPr id="5" name="New Table"/>
          <p:cNvGraphicFramePr>
            <a:graphicFrameLocks noGrp="1"/>
          </p:cNvGraphicFramePr>
          <p:nvPr/>
        </p:nvGraphicFramePr>
        <p:xfrm>
          <a:off x="254000" y="4076700"/>
          <a:ext cx="8128000" cy="889000"/>
        </p:xfrm>
        <a:graphic>
          <a:graphicData uri="http://schemas.openxmlformats.org/drawingml/2006/table">
            <a:tbl>
              <a:tblPr bandRow="1">
                <a:noFill/>
                <a:effectLst>
                  <a:outerShdw blurRad="50800" dist="38100" dir="2700000" algn="tl">
                    <a:prstClr val="dkGray"/>
                  </a:outerShdw>
                </a:effectLst>
                <a:tableStyleId>{5C22544A-7EE6-4342-B048-85BDC9FD1C3A}</a:tableStyleId>
              </a:tblPr>
              <a:tblGrid>
                <a:gridCol w="8128000">
                  <a:extLst>
                    <a:ext uri="{9D8B030D-6E8A-4147-A177-3AD203B41FA5}">
                      <a16:colId xmlns:a16="http://schemas.microsoft.com/office/drawing/2014/main" val="20000"/>
                    </a:ext>
                  </a:extLst>
                </a:gridCol>
              </a:tblGrid>
              <a:tr h="889000">
                <a:tc>
                  <a:txBody>
                    <a:bodyPr/>
                    <a:lstStyle/>
                    <a:p>
                      <a:pPr algn="l"/>
                      <a:endParaRPr sz="1000" b="0">
                        <a:solidFill>
                          <a:srgbClr val="000000"/>
                        </a:solidFill>
                        <a:latin typeface="Calibri"/>
                      </a:endParaRPr>
                    </a:p>
                  </a:txBody>
                  <a:tcPr>
                    <a:lnL w="12700" cmpd="thickThin">
                      <a:solidFill>
                        <a:srgbClr val="000000"/>
                      </a:solidFill>
                      <a:prstDash val="solid"/>
                    </a:lnL>
                    <a:lnR w="12700" cmpd="thickThin">
                      <a:solidFill>
                        <a:srgbClr val="000000"/>
                      </a:solidFill>
                      <a:prstDash val="solid"/>
                    </a:lnR>
                    <a:lnT w="12700" cmpd="thickThin">
                      <a:solidFill>
                        <a:srgbClr val="000000"/>
                      </a:solidFill>
                      <a:prstDash val="solid"/>
                    </a:lnT>
                    <a:lnB w="12700" cmpd="thickThin">
                      <a:solidFill>
                        <a:srgbClr val="000000"/>
                      </a:solidFill>
                      <a:prstDash val="solid"/>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7690960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15300" cy="9448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Helt enig</a:t>
                      </a:r>
                    </a:p>
                  </a:txBody>
                  <a:tcPr anchor="ctr"/>
                </a:tc>
                <a:tc>
                  <a:txBody>
                    <a:bodyPr/>
                    <a:lstStyle/>
                    <a:p>
                      <a:pPr algn="ctr"/>
                      <a:r>
                        <a:rPr sz="1000" b="0">
                          <a:latin typeface="Calibri"/>
                        </a:rPr>
                        <a:t>Litt enig</a:t>
                      </a:r>
                    </a:p>
                  </a:txBody>
                  <a:tcPr anchor="ctr"/>
                </a:tc>
                <a:tc>
                  <a:txBody>
                    <a:bodyPr/>
                    <a:lstStyle/>
                    <a:p>
                      <a:pPr algn="ctr"/>
                      <a:r>
                        <a:rPr sz="1000" b="0">
                          <a:latin typeface="Calibri"/>
                        </a:rPr>
                        <a:t>Verken enig eller uenig</a:t>
                      </a:r>
                    </a:p>
                  </a:txBody>
                  <a:tcPr anchor="ctr"/>
                </a:tc>
                <a:tc>
                  <a:txBody>
                    <a:bodyPr/>
                    <a:lstStyle/>
                    <a:p>
                      <a:pPr algn="ctr"/>
                      <a:r>
                        <a:rPr sz="1000" b="0">
                          <a:latin typeface="Calibri"/>
                        </a:rPr>
                        <a:t>Litt uenig</a:t>
                      </a:r>
                    </a:p>
                  </a:txBody>
                  <a:tcPr anchor="ctr"/>
                </a:tc>
                <a:tc>
                  <a:txBody>
                    <a:bodyPr/>
                    <a:lstStyle/>
                    <a:p>
                      <a:pPr algn="ctr"/>
                      <a:r>
                        <a:rPr sz="1000" b="0">
                          <a:latin typeface="Calibri"/>
                        </a:rPr>
                        <a:t>Helt uenig</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Jeg gleder meg til å gå på skolen</a:t>
                      </a:r>
                    </a:p>
                  </a:txBody>
                  <a:tcPr anchor="ctr"/>
                </a:tc>
                <a:tc>
                  <a:txBody>
                    <a:bodyPr/>
                    <a:lstStyle/>
                    <a:p>
                      <a:pPr algn="ctr"/>
                      <a:r>
                        <a:rPr sz="1000" b="0">
                          <a:latin typeface="Calibri"/>
                        </a:rPr>
                        <a:t>49</a:t>
                      </a:r>
                    </a:p>
                  </a:txBody>
                  <a:tcPr anchor="ctr"/>
                </a:tc>
                <a:tc>
                  <a:txBody>
                    <a:bodyPr/>
                    <a:lstStyle/>
                    <a:p>
                      <a:pPr algn="ctr"/>
                      <a:r>
                        <a:rPr sz="1000" b="0">
                          <a:latin typeface="Calibri"/>
                        </a:rPr>
                        <a:t>52</a:t>
                      </a:r>
                    </a:p>
                  </a:txBody>
                  <a:tcPr anchor="ctr"/>
                </a:tc>
                <a:tc>
                  <a:txBody>
                    <a:bodyPr/>
                    <a:lstStyle/>
                    <a:p>
                      <a:pPr algn="ctr"/>
                      <a:r>
                        <a:rPr sz="1000" b="0">
                          <a:latin typeface="Calibri"/>
                        </a:rPr>
                        <a:t>25</a:t>
                      </a:r>
                    </a:p>
                  </a:txBody>
                  <a:tcPr anchor="ctr"/>
                </a:tc>
                <a:tc>
                  <a:txBody>
                    <a:bodyPr/>
                    <a:lstStyle/>
                    <a:p>
                      <a:pPr algn="ctr"/>
                      <a:r>
                        <a:rPr sz="1000" b="0">
                          <a:latin typeface="Calibri"/>
                        </a:rPr>
                        <a:t>12</a:t>
                      </a:r>
                    </a:p>
                  </a:txBody>
                  <a:tcPr anchor="ctr"/>
                </a:tc>
                <a:tc>
                  <a:txBody>
                    <a:bodyPr/>
                    <a:lstStyle/>
                    <a:p>
                      <a:pPr algn="ctr"/>
                      <a:r>
                        <a:rPr sz="1000" b="0">
                          <a:latin typeface="Calibri"/>
                        </a:rPr>
                        <a:t>8</a:t>
                      </a:r>
                    </a:p>
                  </a:txBody>
                  <a:tcPr anchor="ctr"/>
                </a:tc>
                <a:tc>
                  <a:txBody>
                    <a:bodyPr/>
                    <a:lstStyle/>
                    <a:p>
                      <a:pPr algn="ctr"/>
                      <a:r>
                        <a:rPr sz="1000" b="0">
                          <a:latin typeface="Calibri"/>
                        </a:rPr>
                        <a:t>3,84</a:t>
                      </a:r>
                    </a:p>
                  </a:txBody>
                  <a:tcPr anchor="ctr"/>
                </a:tc>
                <a:extLst>
                  <a:ext uri="{0D108BD9-81ED-4DB2-BD59-A6C34878D82A}">
                    <a16:rowId xmlns:a16="http://schemas.microsoft.com/office/drawing/2014/main" val="10001"/>
                  </a:ext>
                </a:extLst>
              </a:tr>
            </a:tbl>
          </a:graphicData>
        </a:graphic>
      </p:graphicFrame>
      <p:graphicFrame>
        <p:nvGraphicFramePr>
          <p:cNvPr id="3" name="New Table"/>
          <p:cNvGraphicFramePr>
            <a:graphicFrameLocks noGrp="1"/>
          </p:cNvGraphicFramePr>
          <p:nvPr/>
        </p:nvGraphicFramePr>
        <p:xfrm>
          <a:off x="254000" y="1447800"/>
          <a:ext cx="8128000" cy="30480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latin typeface="Calibri"/>
                        </a:rPr>
                        <a:t>Motivasjon (fra Foreldreundersøkelsen)</a:t>
                      </a:r>
                    </a:p>
                  </a:txBody>
                  <a:tcPr anchor="ctr"/>
                </a:tc>
                <a:extLst>
                  <a:ext uri="{0D108BD9-81ED-4DB2-BD59-A6C34878D82A}">
                    <a16:rowId xmlns:a16="http://schemas.microsoft.com/office/drawing/2014/main" val="10000"/>
                  </a:ext>
                </a:extLst>
              </a:tr>
            </a:tbl>
          </a:graphicData>
        </a:graphic>
      </p:graphicFrame>
      <p:graphicFrame>
        <p:nvGraphicFramePr>
          <p:cNvPr id="4" name="New Table"/>
          <p:cNvGraphicFramePr>
            <a:graphicFrameLocks noGrp="1"/>
          </p:cNvGraphicFramePr>
          <p:nvPr/>
        </p:nvGraphicFramePr>
        <p:xfrm>
          <a:off x="254000" y="2006600"/>
          <a:ext cx="8128000" cy="487680"/>
        </p:xfrm>
        <a:graphic>
          <a:graphicData uri="http://schemas.openxmlformats.org/drawingml/2006/table">
            <a:tbl>
              <a:tblPr firstRow="1" bandRow="1">
                <a:tableStyleId>{5C22544A-7EE6-4342-B048-85BDC9FD1C3A}</a:tableStyleId>
              </a:tblPr>
              <a:tblGrid>
                <a:gridCol w="7493000">
                  <a:extLst>
                    <a:ext uri="{9D8B030D-6E8A-4147-A177-3AD203B41FA5}">
                      <a16:colId xmlns:a16="http://schemas.microsoft.com/office/drawing/2014/main" val="20000"/>
                    </a:ext>
                  </a:extLst>
                </a:gridCol>
                <a:gridCol w="635000">
                  <a:extLst>
                    <a:ext uri="{9D8B030D-6E8A-4147-A177-3AD203B41FA5}">
                      <a16:colId xmlns:a16="http://schemas.microsoft.com/office/drawing/2014/main" val="20001"/>
                    </a:ext>
                  </a:extLst>
                </a:gridCol>
              </a:tblGrid>
              <a:tr h="228600">
                <a:tc>
                  <a:txBody>
                    <a:bodyPr/>
                    <a:lstStyle/>
                    <a:p>
                      <a:r>
                        <a:rPr sz="1000" b="0">
                          <a:latin typeface="Calibri"/>
                        </a:rPr>
                        <a:t>Utvalg</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4,19</a:t>
                      </a:r>
                    </a:p>
                  </a:txBody>
                  <a:tcPr anchor="ctr"/>
                </a:tc>
                <a:extLst>
                  <a:ext uri="{0D108BD9-81ED-4DB2-BD59-A6C34878D82A}">
                    <a16:rowId xmlns:a16="http://schemas.microsoft.com/office/drawing/2014/main" val="10001"/>
                  </a:ext>
                </a:extLst>
              </a:tr>
            </a:tbl>
          </a:graphicData>
        </a:graphic>
      </p:graphicFrame>
      <p:graphicFrame>
        <p:nvGraphicFramePr>
          <p:cNvPr id="5" name="New Table"/>
          <p:cNvGraphicFramePr>
            <a:graphicFrameLocks noGrp="1"/>
          </p:cNvGraphicFramePr>
          <p:nvPr/>
        </p:nvGraphicFramePr>
        <p:xfrm>
          <a:off x="254000" y="2743200"/>
          <a:ext cx="8128000" cy="265176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0000"/>
                    </a:ext>
                  </a:extLst>
                </a:gridCol>
                <a:gridCol w="10414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gridCol w="1041400">
                  <a:extLst>
                    <a:ext uri="{9D8B030D-6E8A-4147-A177-3AD203B41FA5}">
                      <a16:colId xmlns:a16="http://schemas.microsoft.com/office/drawing/2014/main" val="20003"/>
                    </a:ext>
                  </a:extLst>
                </a:gridCol>
                <a:gridCol w="1041400">
                  <a:extLst>
                    <a:ext uri="{9D8B030D-6E8A-4147-A177-3AD203B41FA5}">
                      <a16:colId xmlns:a16="http://schemas.microsoft.com/office/drawing/2014/main" val="20004"/>
                    </a:ext>
                  </a:extLst>
                </a:gridCol>
                <a:gridCol w="1041400">
                  <a:extLst>
                    <a:ext uri="{9D8B030D-6E8A-4147-A177-3AD203B41FA5}">
                      <a16:colId xmlns:a16="http://schemas.microsoft.com/office/drawing/2014/main" val="20005"/>
                    </a:ext>
                  </a:extLst>
                </a:gridCol>
                <a:gridCol w="1041400">
                  <a:extLst>
                    <a:ext uri="{9D8B030D-6E8A-4147-A177-3AD203B41FA5}">
                      <a16:colId xmlns:a16="http://schemas.microsoft.com/office/drawing/2014/main" val="20006"/>
                    </a:ext>
                  </a:extLst>
                </a:gridCol>
                <a:gridCol w="1041400">
                  <a:extLst>
                    <a:ext uri="{9D8B030D-6E8A-4147-A177-3AD203B41FA5}">
                      <a16:colId xmlns:a16="http://schemas.microsoft.com/office/drawing/2014/main" val="20007"/>
                    </a:ext>
                  </a:extLst>
                </a:gridCol>
              </a:tblGrid>
              <a:tr h="228600">
                <a:tc>
                  <a:txBody>
                    <a:bodyPr/>
                    <a:lstStyle/>
                    <a:p>
                      <a:endParaRPr sz="1000" b="0">
                        <a:latin typeface="Calibri"/>
                      </a:endParaRPr>
                    </a:p>
                  </a:txBody>
                  <a:tcPr anchor="ctr"/>
                </a:tc>
                <a:tc>
                  <a:txBody>
                    <a:bodyPr/>
                    <a:lstStyle/>
                    <a:p>
                      <a:pPr algn="ctr"/>
                      <a:r>
                        <a:rPr sz="1000" b="0">
                          <a:latin typeface="Calibri"/>
                        </a:rPr>
                        <a:t>Helt enig</a:t>
                      </a:r>
                    </a:p>
                  </a:txBody>
                  <a:tcPr anchor="ctr"/>
                </a:tc>
                <a:tc>
                  <a:txBody>
                    <a:bodyPr/>
                    <a:lstStyle/>
                    <a:p>
                      <a:pPr algn="ctr"/>
                      <a:r>
                        <a:rPr sz="1000" b="0">
                          <a:latin typeface="Calibri"/>
                        </a:rPr>
                        <a:t>Litt enig</a:t>
                      </a:r>
                    </a:p>
                  </a:txBody>
                  <a:tcPr anchor="ctr"/>
                </a:tc>
                <a:tc>
                  <a:txBody>
                    <a:bodyPr/>
                    <a:lstStyle/>
                    <a:p>
                      <a:pPr algn="ctr"/>
                      <a:r>
                        <a:rPr sz="1000" b="0">
                          <a:latin typeface="Calibri"/>
                        </a:rPr>
                        <a:t>Verken enig eller uenig</a:t>
                      </a:r>
                    </a:p>
                  </a:txBody>
                  <a:tcPr anchor="ctr"/>
                </a:tc>
                <a:tc>
                  <a:txBody>
                    <a:bodyPr/>
                    <a:lstStyle/>
                    <a:p>
                      <a:pPr algn="ctr"/>
                      <a:r>
                        <a:rPr sz="1000" b="0">
                          <a:latin typeface="Calibri"/>
                        </a:rPr>
                        <a:t>Litt uenig</a:t>
                      </a:r>
                    </a:p>
                  </a:txBody>
                  <a:tcPr anchor="ctr"/>
                </a:tc>
                <a:tc>
                  <a:txBody>
                    <a:bodyPr/>
                    <a:lstStyle/>
                    <a:p>
                      <a:pPr algn="ctr"/>
                      <a:r>
                        <a:rPr sz="1000" b="0">
                          <a:latin typeface="Calibri"/>
                        </a:rPr>
                        <a:t>Helt uenig</a:t>
                      </a:r>
                    </a:p>
                  </a:txBody>
                  <a:tcPr anchor="ctr"/>
                </a:tc>
                <a:tc>
                  <a:txBody>
                    <a:bodyPr/>
                    <a:lstStyle/>
                    <a:p>
                      <a:pPr algn="ctr"/>
                      <a:r>
                        <a:rPr sz="1000" b="0">
                          <a:solidFill>
                            <a:srgbClr val="0066CC"/>
                          </a:solidFill>
                          <a:latin typeface="Calibri"/>
                        </a:rPr>
                        <a:t>Vet ikke</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Barnet mitt er interessert i å lære på skolen</a:t>
                      </a:r>
                    </a:p>
                  </a:txBody>
                  <a:tcPr anchor="ctr"/>
                </a:tc>
                <a:tc>
                  <a:txBody>
                    <a:bodyPr/>
                    <a:lstStyle/>
                    <a:p>
                      <a:pPr algn="ctr"/>
                      <a:r>
                        <a:rPr sz="1000" b="0">
                          <a:latin typeface="Calibri"/>
                        </a:rPr>
                        <a:t>211</a:t>
                      </a:r>
                    </a:p>
                  </a:txBody>
                  <a:tcPr anchor="ctr"/>
                </a:tc>
                <a:tc>
                  <a:txBody>
                    <a:bodyPr/>
                    <a:lstStyle/>
                    <a:p>
                      <a:pPr algn="ctr"/>
                      <a:r>
                        <a:rPr sz="1000" b="0">
                          <a:latin typeface="Calibri"/>
                        </a:rPr>
                        <a:t>91</a:t>
                      </a:r>
                    </a:p>
                  </a:txBody>
                  <a:tcPr anchor="ctr"/>
                </a:tc>
                <a:tc>
                  <a:txBody>
                    <a:bodyPr/>
                    <a:lstStyle/>
                    <a:p>
                      <a:pPr algn="ctr"/>
                      <a:r>
                        <a:rPr sz="1000" b="0">
                          <a:latin typeface="Calibri"/>
                        </a:rPr>
                        <a:t>12</a:t>
                      </a:r>
                    </a:p>
                  </a:txBody>
                  <a:tcPr anchor="ctr"/>
                </a:tc>
                <a:tc>
                  <a:txBody>
                    <a:bodyPr/>
                    <a:lstStyle/>
                    <a:p>
                      <a:pPr algn="ctr"/>
                      <a:r>
                        <a:rPr sz="1000" b="0">
                          <a:latin typeface="Calibri"/>
                        </a:rPr>
                        <a:t>14</a:t>
                      </a:r>
                    </a:p>
                  </a:txBody>
                  <a:tcPr anchor="ctr"/>
                </a:tc>
                <a:tc>
                  <a:txBody>
                    <a:bodyPr/>
                    <a:lstStyle/>
                    <a:p>
                      <a:pPr algn="ctr"/>
                      <a:r>
                        <a:rPr sz="1000" b="0">
                          <a:latin typeface="Calibri"/>
                        </a:rPr>
                        <a:t>3</a:t>
                      </a:r>
                    </a:p>
                  </a:txBody>
                  <a:tcPr anchor="ctr"/>
                </a:tc>
                <a:tc>
                  <a:txBody>
                    <a:bodyPr/>
                    <a:lstStyle/>
                    <a:p>
                      <a:pPr algn="ctr"/>
                      <a:r>
                        <a:rPr sz="1000" b="0">
                          <a:latin typeface="Calibri"/>
                        </a:rPr>
                        <a:t>0</a:t>
                      </a:r>
                    </a:p>
                  </a:txBody>
                  <a:tcPr anchor="ctr"/>
                </a:tc>
                <a:tc>
                  <a:txBody>
                    <a:bodyPr/>
                    <a:lstStyle/>
                    <a:p>
                      <a:pPr algn="ctr"/>
                      <a:r>
                        <a:rPr sz="1000" b="0">
                          <a:latin typeface="Calibri"/>
                        </a:rPr>
                        <a:t>4,49</a:t>
                      </a:r>
                    </a:p>
                  </a:txBody>
                  <a:tcPr anchor="ctr"/>
                </a:tc>
                <a:extLst>
                  <a:ext uri="{0D108BD9-81ED-4DB2-BD59-A6C34878D82A}">
                    <a16:rowId xmlns:a16="http://schemas.microsoft.com/office/drawing/2014/main" val="10001"/>
                  </a:ext>
                </a:extLst>
              </a:tr>
              <a:tr h="228600">
                <a:tc>
                  <a:txBody>
                    <a:bodyPr/>
                    <a:lstStyle/>
                    <a:p>
                      <a:r>
                        <a:rPr sz="1000" b="0">
                          <a:latin typeface="Calibri"/>
                        </a:rPr>
                        <a:t>Barnet mitt liker skolearbeidet</a:t>
                      </a:r>
                    </a:p>
                  </a:txBody>
                  <a:tcPr anchor="ctr"/>
                </a:tc>
                <a:tc>
                  <a:txBody>
                    <a:bodyPr/>
                    <a:lstStyle/>
                    <a:p>
                      <a:pPr algn="ctr"/>
                      <a:r>
                        <a:rPr sz="1000" b="0">
                          <a:latin typeface="Calibri"/>
                        </a:rPr>
                        <a:t>102</a:t>
                      </a:r>
                    </a:p>
                  </a:txBody>
                  <a:tcPr anchor="ctr"/>
                </a:tc>
                <a:tc>
                  <a:txBody>
                    <a:bodyPr/>
                    <a:lstStyle/>
                    <a:p>
                      <a:pPr algn="ctr"/>
                      <a:r>
                        <a:rPr sz="1000" b="0">
                          <a:latin typeface="Calibri"/>
                        </a:rPr>
                        <a:t>148</a:t>
                      </a:r>
                    </a:p>
                  </a:txBody>
                  <a:tcPr anchor="ctr"/>
                </a:tc>
                <a:tc>
                  <a:txBody>
                    <a:bodyPr/>
                    <a:lstStyle/>
                    <a:p>
                      <a:pPr algn="ctr"/>
                      <a:r>
                        <a:rPr sz="1000" b="0">
                          <a:latin typeface="Calibri"/>
                        </a:rPr>
                        <a:t>40</a:t>
                      </a:r>
                    </a:p>
                  </a:txBody>
                  <a:tcPr anchor="ctr"/>
                </a:tc>
                <a:tc>
                  <a:txBody>
                    <a:bodyPr/>
                    <a:lstStyle/>
                    <a:p>
                      <a:pPr algn="ctr"/>
                      <a:r>
                        <a:rPr sz="1000" b="0">
                          <a:latin typeface="Calibri"/>
                        </a:rPr>
                        <a:t>30</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3,92</a:t>
                      </a:r>
                    </a:p>
                  </a:txBody>
                  <a:tcPr anchor="ctr"/>
                </a:tc>
                <a:extLst>
                  <a:ext uri="{0D108BD9-81ED-4DB2-BD59-A6C34878D82A}">
                    <a16:rowId xmlns:a16="http://schemas.microsoft.com/office/drawing/2014/main" val="10002"/>
                  </a:ext>
                </a:extLst>
              </a:tr>
              <a:tr h="228600">
                <a:tc>
                  <a:txBody>
                    <a:bodyPr/>
                    <a:lstStyle/>
                    <a:p>
                      <a:r>
                        <a:rPr sz="1000" b="0">
                          <a:latin typeface="Calibri"/>
                        </a:rPr>
                        <a:t>Barnet mitt gleder seg til å gå på skolen</a:t>
                      </a:r>
                    </a:p>
                  </a:txBody>
                  <a:tcPr anchor="ctr"/>
                </a:tc>
                <a:tc>
                  <a:txBody>
                    <a:bodyPr/>
                    <a:lstStyle/>
                    <a:p>
                      <a:pPr algn="ctr"/>
                      <a:r>
                        <a:rPr sz="1000" b="0">
                          <a:latin typeface="Calibri"/>
                        </a:rPr>
                        <a:t>153</a:t>
                      </a:r>
                    </a:p>
                  </a:txBody>
                  <a:tcPr anchor="ctr"/>
                </a:tc>
                <a:tc>
                  <a:txBody>
                    <a:bodyPr/>
                    <a:lstStyle/>
                    <a:p>
                      <a:pPr algn="ctr"/>
                      <a:r>
                        <a:rPr sz="1000" b="0">
                          <a:latin typeface="Calibri"/>
                        </a:rPr>
                        <a:t>115</a:t>
                      </a:r>
                    </a:p>
                  </a:txBody>
                  <a:tcPr anchor="ctr"/>
                </a:tc>
                <a:tc>
                  <a:txBody>
                    <a:bodyPr/>
                    <a:lstStyle/>
                    <a:p>
                      <a:pPr algn="ctr"/>
                      <a:r>
                        <a:rPr sz="1000" b="0">
                          <a:latin typeface="Calibri"/>
                        </a:rPr>
                        <a:t>34</a:t>
                      </a:r>
                    </a:p>
                  </a:txBody>
                  <a:tcPr anchor="ctr"/>
                </a:tc>
                <a:tc>
                  <a:txBody>
                    <a:bodyPr/>
                    <a:lstStyle/>
                    <a:p>
                      <a:pPr algn="ctr"/>
                      <a:r>
                        <a:rPr sz="1000" b="0">
                          <a:latin typeface="Calibri"/>
                        </a:rPr>
                        <a:t>23</a:t>
                      </a:r>
                    </a:p>
                  </a:txBody>
                  <a:tcPr anchor="ctr"/>
                </a:tc>
                <a:tc>
                  <a:txBody>
                    <a:bodyPr/>
                    <a:lstStyle/>
                    <a:p>
                      <a:pPr algn="ctr"/>
                      <a:r>
                        <a:rPr sz="1000" b="0">
                          <a:latin typeface="Calibri"/>
                        </a:rPr>
                        <a:t>7</a:t>
                      </a:r>
                    </a:p>
                  </a:txBody>
                  <a:tcPr anchor="ctr"/>
                </a:tc>
                <a:tc>
                  <a:txBody>
                    <a:bodyPr/>
                    <a:lstStyle/>
                    <a:p>
                      <a:pPr algn="ctr"/>
                      <a:r>
                        <a:rPr sz="1000" b="0">
                          <a:latin typeface="Calibri"/>
                        </a:rPr>
                        <a:t>0</a:t>
                      </a:r>
                    </a:p>
                  </a:txBody>
                  <a:tcPr anchor="ctr"/>
                </a:tc>
                <a:tc>
                  <a:txBody>
                    <a:bodyPr/>
                    <a:lstStyle/>
                    <a:p>
                      <a:pPr algn="ctr"/>
                      <a:r>
                        <a:rPr sz="1000" b="0">
                          <a:latin typeface="Calibri"/>
                        </a:rPr>
                        <a:t>4,16</a:t>
                      </a:r>
                    </a:p>
                  </a:txBody>
                  <a:tcPr anchor="ctr"/>
                </a:tc>
                <a:extLst>
                  <a:ext uri="{0D108BD9-81ED-4DB2-BD59-A6C34878D82A}">
                    <a16:rowId xmlns:a16="http://schemas.microsoft.com/office/drawing/2014/main" val="10003"/>
                  </a:ext>
                </a:extLst>
              </a:tr>
            </a:tbl>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2438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Hva ser vi når vi sammenligner svarene fra elever og foreldre om motivasjon?</a:t>
                      </a:r>
                    </a:p>
                  </a:txBody>
                  <a:tcPr anchor="ct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extLst>
              <p:ext uri="{D42A27DB-BD31-4B8C-83A1-F6EECF244321}">
                <p14:modId xmlns:p14="http://schemas.microsoft.com/office/powerpoint/2010/main" val="2621859644"/>
              </p:ext>
            </p:extLst>
          </p:nvPr>
        </p:nvGraphicFramePr>
        <p:xfrm>
          <a:off x="254000" y="622300"/>
          <a:ext cx="8128000" cy="889000"/>
        </p:xfrm>
        <a:graphic>
          <a:graphicData uri="http://schemas.openxmlformats.org/drawingml/2006/table">
            <a:tbl>
              <a:tblPr bandRow="1">
                <a:noFill/>
                <a:effectLst>
                  <a:outerShdw blurRad="50800" dist="38100" dir="2700000" algn="tl">
                    <a:prstClr val="dkGray"/>
                  </a:outerShdw>
                </a:effectLst>
                <a:tableStyleId>{5C22544A-7EE6-4342-B048-85BDC9FD1C3A}</a:tableStyleId>
              </a:tblPr>
              <a:tblGrid>
                <a:gridCol w="8128000">
                  <a:extLst>
                    <a:ext uri="{9D8B030D-6E8A-4147-A177-3AD203B41FA5}">
                      <a16:colId xmlns:a16="http://schemas.microsoft.com/office/drawing/2014/main" val="20000"/>
                    </a:ext>
                  </a:extLst>
                </a:gridCol>
              </a:tblGrid>
              <a:tr h="889000">
                <a:tc>
                  <a:txBody>
                    <a:bodyPr/>
                    <a:lstStyle/>
                    <a:p>
                      <a:pPr algn="l"/>
                      <a:r>
                        <a:rPr lang="nb-NO" sz="1000" b="0" dirty="0" smtClean="0">
                          <a:solidFill>
                            <a:srgbClr val="000000"/>
                          </a:solidFill>
                          <a:latin typeface="Calibri"/>
                        </a:rPr>
                        <a:t>Samstemte undersøkelser. Foreldrene mer positive.  Vi må ta tak i at noen ikke trives på skolen. Ordlyden er kanskje litt krevende. Gleder seg…</a:t>
                      </a:r>
                      <a:endParaRPr sz="1000" b="0" dirty="0">
                        <a:solidFill>
                          <a:srgbClr val="000000"/>
                        </a:solidFill>
                        <a:latin typeface="Calibri"/>
                      </a:endParaRPr>
                    </a:p>
                  </a:txBody>
                  <a:tcPr>
                    <a:lnL w="12700" cmpd="thickThin">
                      <a:solidFill>
                        <a:srgbClr val="000000"/>
                      </a:solidFill>
                      <a:prstDash val="solid"/>
                    </a:lnL>
                    <a:lnR w="12700" cmpd="thickThin">
                      <a:solidFill>
                        <a:srgbClr val="000000"/>
                      </a:solidFill>
                      <a:prstDash val="solid"/>
                    </a:lnR>
                    <a:lnT w="12700" cmpd="thickThin">
                      <a:solidFill>
                        <a:srgbClr val="000000"/>
                      </a:solidFill>
                      <a:prstDash val="solid"/>
                    </a:lnT>
                    <a:lnB w="12700" cmpd="thickThin">
                      <a:solidFill>
                        <a:srgbClr val="000000"/>
                      </a:solidFill>
                      <a:prstDash val="solid"/>
                    </a:lnB>
                    <a:solidFill>
                      <a:srgbClr val="FFFFFF"/>
                    </a:solidFill>
                  </a:tcPr>
                </a:tc>
                <a:extLst>
                  <a:ext uri="{0D108BD9-81ED-4DB2-BD59-A6C34878D82A}">
                    <a16:rowId xmlns:a16="http://schemas.microsoft.com/office/drawing/2014/main" val="10000"/>
                  </a:ext>
                </a:extLst>
              </a:tr>
            </a:tbl>
          </a:graphicData>
        </a:graphic>
      </p:graphicFrame>
      <p:graphicFrame>
        <p:nvGraphicFramePr>
          <p:cNvPr id="4" name="New Table"/>
          <p:cNvGraphicFramePr>
            <a:graphicFrameLocks noGrp="1"/>
          </p:cNvGraphicFramePr>
          <p:nvPr/>
        </p:nvGraphicFramePr>
        <p:xfrm>
          <a:off x="254000" y="1765300"/>
          <a:ext cx="8128000" cy="30480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latin typeface="Calibri"/>
                        </a:rPr>
                        <a:t>Trygt miljø (fra Elevundersøkelsen)</a:t>
                      </a:r>
                    </a:p>
                  </a:txBody>
                  <a:tcPr anchor="ctr"/>
                </a:tc>
                <a:extLst>
                  <a:ext uri="{0D108BD9-81ED-4DB2-BD59-A6C34878D82A}">
                    <a16:rowId xmlns:a16="http://schemas.microsoft.com/office/drawing/2014/main" val="10000"/>
                  </a:ext>
                </a:extLst>
              </a:tr>
            </a:tbl>
          </a:graphicData>
        </a:graphic>
      </p:graphicFrame>
      <p:graphicFrame>
        <p:nvGraphicFramePr>
          <p:cNvPr id="5" name="New Table"/>
          <p:cNvGraphicFramePr>
            <a:graphicFrameLocks noGrp="1"/>
          </p:cNvGraphicFramePr>
          <p:nvPr/>
        </p:nvGraphicFramePr>
        <p:xfrm>
          <a:off x="254000" y="2324100"/>
          <a:ext cx="8128000" cy="944880"/>
        </p:xfrm>
        <a:graphic>
          <a:graphicData uri="http://schemas.openxmlformats.org/drawingml/2006/table">
            <a:tbl>
              <a:tblPr firstRow="1" bandRow="1">
                <a:tableStyleId>{5C22544A-7EE6-4342-B048-85BDC9FD1C3A}</a:tableStyleId>
              </a:tblPr>
              <a:tblGrid>
                <a:gridCol w="4318000">
                  <a:extLst>
                    <a:ext uri="{9D8B030D-6E8A-4147-A177-3AD203B41FA5}">
                      <a16:colId xmlns:a16="http://schemas.microsoft.com/office/drawing/2014/main" val="20000"/>
                    </a:ext>
                  </a:extLst>
                </a:gridCol>
                <a:gridCol w="889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28600">
                <a:tc>
                  <a:txBody>
                    <a:bodyPr/>
                    <a:lstStyle/>
                    <a:p>
                      <a:r>
                        <a:rPr sz="1000" b="0">
                          <a:latin typeface="Calibri"/>
                        </a:rPr>
                        <a:t>Utvalg</a:t>
                      </a:r>
                    </a:p>
                  </a:txBody>
                  <a:tcPr anchor="ctr"/>
                </a:tc>
                <a:tc>
                  <a:txBody>
                    <a:bodyPr/>
                    <a:lstStyle/>
                    <a:p>
                      <a:pPr algn="ctr"/>
                      <a:r>
                        <a:rPr sz="1000" b="0">
                          <a:latin typeface="Calibri"/>
                        </a:rPr>
                        <a:t>Nivå</a:t>
                      </a:r>
                    </a:p>
                  </a:txBody>
                  <a:tcPr anchor="ctr"/>
                </a:tc>
                <a:tc>
                  <a:txBody>
                    <a:bodyPr/>
                    <a:lstStyle/>
                    <a:p>
                      <a:pPr algn="ctr"/>
                      <a:r>
                        <a:rPr sz="1000" b="0">
                          <a:latin typeface="Calibri"/>
                        </a:rPr>
                        <a:t>Snitt</a:t>
                      </a:r>
                    </a:p>
                  </a:txBody>
                  <a:tcPr anchor="ctr"/>
                </a:tc>
                <a:tc>
                  <a:txBody>
                    <a:bodyPr/>
                    <a:lstStyle/>
                    <a:p>
                      <a:pPr algn="ctr"/>
                      <a:r>
                        <a:rPr sz="1000" b="0">
                          <a:latin typeface="Calibri"/>
                        </a:rPr>
                        <a:t>Grenseverdier</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Gul</a:t>
                      </a:r>
                    </a:p>
                  </a:txBody>
                  <a:tcPr anchor="ctr">
                    <a:solidFill>
                      <a:srgbClr val="EEE254"/>
                    </a:solidFill>
                  </a:tcPr>
                </a:tc>
                <a:tc>
                  <a:txBody>
                    <a:bodyPr/>
                    <a:lstStyle/>
                    <a:p>
                      <a:pPr algn="ctr"/>
                      <a:r>
                        <a:rPr sz="1000" b="0">
                          <a:latin typeface="Calibri"/>
                        </a:rPr>
                        <a:t>4,05</a:t>
                      </a:r>
                    </a:p>
                  </a:txBody>
                  <a:tcPr anchor="ctr">
                    <a:solidFill>
                      <a:srgbClr val="EEE254"/>
                    </a:solidFill>
                  </a:tcPr>
                </a:tc>
                <a:tc>
                  <a:txBody>
                    <a:bodyPr/>
                    <a:lstStyle/>
                    <a:p>
                      <a:r>
                        <a:rPr sz="1000" b="0">
                          <a:latin typeface="Calibri"/>
                        </a:rPr>
                        <a:t>4,1 &lt;= Grønn &lt; 5,1
3,9 &lt;= Gul &lt; 4,1
3,7 &lt;= Oransje &lt; 3,9
1,0 &lt;= Rød &lt; 3,7</a:t>
                      </a:r>
                    </a:p>
                  </a:txBody>
                  <a:tcPr anchor="ctr"/>
                </a:tc>
                <a:extLst>
                  <a:ext uri="{0D108BD9-81ED-4DB2-BD59-A6C34878D82A}">
                    <a16:rowId xmlns:a16="http://schemas.microsoft.com/office/drawing/2014/main" val="10001"/>
                  </a:ext>
                </a:extLst>
              </a:tr>
            </a:tbl>
          </a:graphicData>
        </a:graphic>
      </p:graphicFrame>
      <p:graphicFrame>
        <p:nvGraphicFramePr>
          <p:cNvPr id="6" name="New Table"/>
          <p:cNvGraphicFramePr>
            <a:graphicFrameLocks noGrp="1"/>
          </p:cNvGraphicFramePr>
          <p:nvPr/>
        </p:nvGraphicFramePr>
        <p:xfrm>
          <a:off x="254000" y="3517900"/>
          <a:ext cx="8115300" cy="15544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Alle</a:t>
                      </a:r>
                    </a:p>
                  </a:txBody>
                  <a:tcPr anchor="ctr"/>
                </a:tc>
                <a:tc>
                  <a:txBody>
                    <a:bodyPr/>
                    <a:lstStyle/>
                    <a:p>
                      <a:pPr algn="ctr"/>
                      <a:r>
                        <a:rPr sz="1000" b="0">
                          <a:latin typeface="Calibri"/>
                        </a:rPr>
                        <a:t>De fleste</a:t>
                      </a:r>
                    </a:p>
                  </a:txBody>
                  <a:tcPr anchor="ctr"/>
                </a:tc>
                <a:tc>
                  <a:txBody>
                    <a:bodyPr/>
                    <a:lstStyle/>
                    <a:p>
                      <a:pPr algn="ctr"/>
                      <a:r>
                        <a:rPr sz="1000" b="0">
                          <a:latin typeface="Calibri"/>
                        </a:rPr>
                        <a:t>Noen få</a:t>
                      </a:r>
                    </a:p>
                  </a:txBody>
                  <a:tcPr anchor="ctr"/>
                </a:tc>
                <a:tc>
                  <a:txBody>
                    <a:bodyPr/>
                    <a:lstStyle/>
                    <a:p>
                      <a:pPr algn="ctr"/>
                      <a:r>
                        <a:rPr sz="1000" b="0">
                          <a:latin typeface="Calibri"/>
                        </a:rPr>
                        <a:t>Bare en</a:t>
                      </a:r>
                    </a:p>
                  </a:txBody>
                  <a:tcPr anchor="ctr"/>
                </a:tc>
                <a:tc>
                  <a:txBody>
                    <a:bodyPr/>
                    <a:lstStyle/>
                    <a:p>
                      <a:pPr algn="ctr"/>
                      <a:r>
                        <a:rPr sz="1000" b="0">
                          <a:latin typeface="Calibri"/>
                        </a:rPr>
                        <a:t>Ingen</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Reagerer de voksne på skolen når noen sier eller gjør noe ubehagelig/ekkelt mot en elev?</a:t>
                      </a:r>
                    </a:p>
                  </a:txBody>
                  <a:tcPr anchor="ctr"/>
                </a:tc>
                <a:tc>
                  <a:txBody>
                    <a:bodyPr/>
                    <a:lstStyle/>
                    <a:p>
                      <a:pPr algn="ctr"/>
                      <a:r>
                        <a:rPr sz="1000" b="0">
                          <a:latin typeface="Calibri"/>
                        </a:rPr>
                        <a:t>58</a:t>
                      </a:r>
                    </a:p>
                  </a:txBody>
                  <a:tcPr anchor="ctr"/>
                </a:tc>
                <a:tc>
                  <a:txBody>
                    <a:bodyPr/>
                    <a:lstStyle/>
                    <a:p>
                      <a:pPr algn="ctr"/>
                      <a:r>
                        <a:rPr sz="1000" b="0">
                          <a:latin typeface="Calibri"/>
                        </a:rPr>
                        <a:t>66</a:t>
                      </a:r>
                    </a:p>
                  </a:txBody>
                  <a:tcPr anchor="ctr"/>
                </a:tc>
                <a:tc>
                  <a:txBody>
                    <a:bodyPr/>
                    <a:lstStyle/>
                    <a:p>
                      <a:pPr algn="ctr"/>
                      <a:r>
                        <a:rPr sz="1000" b="0">
                          <a:latin typeface="Calibri"/>
                        </a:rPr>
                        <a:t>14</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4,19</a:t>
                      </a:r>
                    </a:p>
                  </a:txBody>
                  <a:tcPr anchor="ctr"/>
                </a:tc>
                <a:extLst>
                  <a:ext uri="{0D108BD9-81ED-4DB2-BD59-A6C34878D82A}">
                    <a16:rowId xmlns:a16="http://schemas.microsoft.com/office/drawing/2014/main" val="10001"/>
                  </a:ext>
                </a:extLst>
              </a:tr>
            </a:tbl>
          </a:graphicData>
        </a:graphic>
      </p:graphicFrame>
      <p:graphicFrame>
        <p:nvGraphicFramePr>
          <p:cNvPr id="7" name="New Table"/>
          <p:cNvGraphicFramePr>
            <a:graphicFrameLocks noGrp="1"/>
          </p:cNvGraphicFramePr>
          <p:nvPr/>
        </p:nvGraphicFramePr>
        <p:xfrm>
          <a:off x="254000" y="5321300"/>
          <a:ext cx="8115300" cy="12496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Helt enig</a:t>
                      </a:r>
                    </a:p>
                  </a:txBody>
                  <a:tcPr anchor="ctr"/>
                </a:tc>
                <a:tc>
                  <a:txBody>
                    <a:bodyPr/>
                    <a:lstStyle/>
                    <a:p>
                      <a:pPr algn="ctr"/>
                      <a:r>
                        <a:rPr sz="1000" b="0">
                          <a:latin typeface="Calibri"/>
                        </a:rPr>
                        <a:t>Litt enig</a:t>
                      </a:r>
                    </a:p>
                  </a:txBody>
                  <a:tcPr anchor="ctr"/>
                </a:tc>
                <a:tc>
                  <a:txBody>
                    <a:bodyPr/>
                    <a:lstStyle/>
                    <a:p>
                      <a:pPr algn="ctr"/>
                      <a:r>
                        <a:rPr sz="1000" b="0">
                          <a:latin typeface="Calibri"/>
                        </a:rPr>
                        <a:t>Verken uenig eller enig</a:t>
                      </a:r>
                    </a:p>
                  </a:txBody>
                  <a:tcPr anchor="ctr"/>
                </a:tc>
                <a:tc>
                  <a:txBody>
                    <a:bodyPr/>
                    <a:lstStyle/>
                    <a:p>
                      <a:pPr algn="ctr"/>
                      <a:r>
                        <a:rPr sz="1000" b="0">
                          <a:latin typeface="Calibri"/>
                        </a:rPr>
                        <a:t>Litt uenig</a:t>
                      </a:r>
                    </a:p>
                  </a:txBody>
                  <a:tcPr anchor="ctr"/>
                </a:tc>
                <a:tc>
                  <a:txBody>
                    <a:bodyPr/>
                    <a:lstStyle/>
                    <a:p>
                      <a:pPr algn="ctr"/>
                      <a:r>
                        <a:rPr sz="1000" b="0">
                          <a:latin typeface="Calibri"/>
                        </a:rPr>
                        <a:t>Helt uenig</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I min klasse gjør vi ikke narr av hverandre hvis noen gjør feil.</a:t>
                      </a:r>
                    </a:p>
                  </a:txBody>
                  <a:tcPr anchor="ctr"/>
                </a:tc>
                <a:tc>
                  <a:txBody>
                    <a:bodyPr/>
                    <a:lstStyle/>
                    <a:p>
                      <a:pPr algn="ctr"/>
                      <a:r>
                        <a:rPr sz="1000" b="0">
                          <a:latin typeface="Calibri"/>
                        </a:rPr>
                        <a:t>41</a:t>
                      </a:r>
                    </a:p>
                  </a:txBody>
                  <a:tcPr anchor="ctr"/>
                </a:tc>
                <a:tc>
                  <a:txBody>
                    <a:bodyPr/>
                    <a:lstStyle/>
                    <a:p>
                      <a:pPr algn="ctr"/>
                      <a:r>
                        <a:rPr sz="1000" b="0">
                          <a:latin typeface="Calibri"/>
                        </a:rPr>
                        <a:t>54</a:t>
                      </a:r>
                    </a:p>
                  </a:txBody>
                  <a:tcPr anchor="ctr"/>
                </a:tc>
                <a:tc>
                  <a:txBody>
                    <a:bodyPr/>
                    <a:lstStyle/>
                    <a:p>
                      <a:pPr algn="ctr"/>
                      <a:r>
                        <a:rPr sz="1000" b="0">
                          <a:latin typeface="Calibri"/>
                        </a:rPr>
                        <a:t>25</a:t>
                      </a:r>
                    </a:p>
                  </a:txBody>
                  <a:tcPr anchor="ctr"/>
                </a:tc>
                <a:tc>
                  <a:txBody>
                    <a:bodyPr/>
                    <a:lstStyle/>
                    <a:p>
                      <a:pPr algn="ctr"/>
                      <a:r>
                        <a:rPr sz="1000" b="0">
                          <a:latin typeface="Calibri"/>
                        </a:rPr>
                        <a:t>19</a:t>
                      </a:r>
                    </a:p>
                  </a:txBody>
                  <a:tcPr anchor="ctr"/>
                </a:tc>
                <a:tc>
                  <a:txBody>
                    <a:bodyPr/>
                    <a:lstStyle/>
                    <a:p>
                      <a:pPr algn="ctr"/>
                      <a:r>
                        <a:rPr sz="1000" b="0">
                          <a:latin typeface="Calibri"/>
                        </a:rPr>
                        <a:t>7</a:t>
                      </a:r>
                    </a:p>
                  </a:txBody>
                  <a:tcPr anchor="ctr"/>
                </a:tc>
                <a:tc>
                  <a:txBody>
                    <a:bodyPr/>
                    <a:lstStyle/>
                    <a:p>
                      <a:pPr algn="ctr"/>
                      <a:r>
                        <a:rPr sz="1000" b="0">
                          <a:latin typeface="Calibri"/>
                        </a:rPr>
                        <a:t>3,71</a:t>
                      </a:r>
                    </a:p>
                  </a:txBody>
                  <a:tcPr anchor="ctr"/>
                </a:tc>
                <a:extLst>
                  <a:ext uri="{0D108BD9-81ED-4DB2-BD59-A6C34878D82A}">
                    <a16:rowId xmlns:a16="http://schemas.microsoft.com/office/drawing/2014/main" val="10001"/>
                  </a:ext>
                </a:extLst>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15300" cy="1005840"/>
        </p:xfrm>
        <a:graphic>
          <a:graphicData uri="http://schemas.openxmlformats.org/drawingml/2006/table">
            <a:tbl>
              <a:tblPr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r>
                        <a:rPr sz="1000" b="0">
                          <a:latin typeface="Calibri"/>
                        </a:rPr>
                        <a:t>Hvis det er noe som plager meg, så kan jeg snakke med noen i klassen min</a:t>
                      </a:r>
                    </a:p>
                  </a:txBody>
                  <a:tcPr anchor="ctr"/>
                </a:tc>
                <a:tc>
                  <a:txBody>
                    <a:bodyPr/>
                    <a:lstStyle/>
                    <a:p>
                      <a:pPr algn="ctr"/>
                      <a:r>
                        <a:rPr sz="1000" b="0">
                          <a:latin typeface="Calibri"/>
                        </a:rPr>
                        <a:t>81</a:t>
                      </a:r>
                    </a:p>
                  </a:txBody>
                  <a:tcPr anchor="ctr"/>
                </a:tc>
                <a:tc>
                  <a:txBody>
                    <a:bodyPr/>
                    <a:lstStyle/>
                    <a:p>
                      <a:pPr algn="ctr"/>
                      <a:r>
                        <a:rPr sz="1000" b="0">
                          <a:latin typeface="Calibri"/>
                        </a:rPr>
                        <a:t>31</a:t>
                      </a:r>
                    </a:p>
                  </a:txBody>
                  <a:tcPr anchor="ctr"/>
                </a:tc>
                <a:tc>
                  <a:txBody>
                    <a:bodyPr/>
                    <a:lstStyle/>
                    <a:p>
                      <a:pPr algn="ctr"/>
                      <a:r>
                        <a:rPr sz="1000" b="0">
                          <a:latin typeface="Calibri"/>
                        </a:rPr>
                        <a:t>22</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4,26</a:t>
                      </a:r>
                    </a:p>
                  </a:txBody>
                  <a:tcPr anchor="ct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nvGraphicFramePr>
        <p:xfrm>
          <a:off x="254000" y="1511300"/>
          <a:ext cx="8115300" cy="271272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Alle</a:t>
                      </a:r>
                    </a:p>
                  </a:txBody>
                  <a:tcPr anchor="ctr"/>
                </a:tc>
                <a:tc>
                  <a:txBody>
                    <a:bodyPr/>
                    <a:lstStyle/>
                    <a:p>
                      <a:pPr algn="ctr"/>
                      <a:r>
                        <a:rPr sz="1000" b="0">
                          <a:latin typeface="Calibri"/>
                        </a:rPr>
                        <a:t>De fleste</a:t>
                      </a:r>
                    </a:p>
                  </a:txBody>
                  <a:tcPr anchor="ctr"/>
                </a:tc>
                <a:tc>
                  <a:txBody>
                    <a:bodyPr/>
                    <a:lstStyle/>
                    <a:p>
                      <a:pPr algn="ctr"/>
                      <a:r>
                        <a:rPr sz="1000" b="0">
                          <a:latin typeface="Calibri"/>
                        </a:rPr>
                        <a:t>Noen få</a:t>
                      </a:r>
                    </a:p>
                  </a:txBody>
                  <a:tcPr anchor="ctr"/>
                </a:tc>
                <a:tc>
                  <a:txBody>
                    <a:bodyPr/>
                    <a:lstStyle/>
                    <a:p>
                      <a:pPr algn="ctr"/>
                      <a:r>
                        <a:rPr sz="1000" b="0">
                          <a:latin typeface="Calibri"/>
                        </a:rPr>
                        <a:t>Bare en</a:t>
                      </a:r>
                    </a:p>
                  </a:txBody>
                  <a:tcPr anchor="ctr"/>
                </a:tc>
                <a:tc>
                  <a:txBody>
                    <a:bodyPr/>
                    <a:lstStyle/>
                    <a:p>
                      <a:pPr algn="ctr"/>
                      <a:r>
                        <a:rPr sz="1000" b="0">
                          <a:latin typeface="Calibri"/>
                        </a:rPr>
                        <a:t>Ingen</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solidFill>
                            <a:srgbClr val="0066CC"/>
                          </a:solidFill>
                          <a:latin typeface="Calibri"/>
                        </a:rPr>
                        <a:t>De voksne på skolen har klare forventninger om hvordan vi elever skal oppføre oss mot hverandre.</a:t>
                      </a:r>
                    </a:p>
                  </a:txBody>
                  <a:tcPr anchor="ctr"/>
                </a:tc>
                <a:tc>
                  <a:txBody>
                    <a:bodyPr/>
                    <a:lstStyle/>
                    <a:p>
                      <a:pPr algn="ctr"/>
                      <a:r>
                        <a:rPr sz="1000" b="0">
                          <a:latin typeface="Calibri"/>
                        </a:rPr>
                        <a:t>42</a:t>
                      </a:r>
                    </a:p>
                  </a:txBody>
                  <a:tcPr anchor="ctr"/>
                </a:tc>
                <a:tc>
                  <a:txBody>
                    <a:bodyPr/>
                    <a:lstStyle/>
                    <a:p>
                      <a:pPr algn="ctr"/>
                      <a:r>
                        <a:rPr sz="1000" b="0">
                          <a:latin typeface="Calibri"/>
                        </a:rPr>
                        <a:t>36</a:t>
                      </a:r>
                    </a:p>
                  </a:txBody>
                  <a:tcPr anchor="ctr"/>
                </a:tc>
                <a:tc>
                  <a:txBody>
                    <a:bodyPr/>
                    <a:lstStyle/>
                    <a:p>
                      <a:pPr algn="ctr"/>
                      <a:r>
                        <a:rPr sz="1000" b="0">
                          <a:latin typeface="Calibri"/>
                        </a:rPr>
                        <a:t>-</a:t>
                      </a:r>
                    </a:p>
                  </a:txBody>
                  <a:tcPr anchor="ctr"/>
                </a:tc>
                <a:tc>
                  <a:txBody>
                    <a:bodyPr/>
                    <a:lstStyle/>
                    <a:p>
                      <a:pPr algn="ctr"/>
                      <a:r>
                        <a:rPr sz="1000" b="0">
                          <a:latin typeface="Calibri"/>
                        </a:rPr>
                        <a:t>0</a:t>
                      </a:r>
                    </a:p>
                  </a:txBody>
                  <a:tcPr anchor="ctr"/>
                </a:tc>
                <a:tc>
                  <a:txBody>
                    <a:bodyPr/>
                    <a:lstStyle/>
                    <a:p>
                      <a:pPr algn="ctr"/>
                      <a:r>
                        <a:rPr sz="1000" b="0">
                          <a:latin typeface="Calibri"/>
                        </a:rPr>
                        <a:t>-</a:t>
                      </a:r>
                    </a:p>
                  </a:txBody>
                  <a:tcPr anchor="ctr"/>
                </a:tc>
                <a:tc>
                  <a:txBody>
                    <a:bodyPr/>
                    <a:lstStyle/>
                    <a:p>
                      <a:pPr algn="ctr"/>
                      <a:r>
                        <a:rPr sz="1000" b="0">
                          <a:latin typeface="Calibri"/>
                        </a:rPr>
                        <a:t>4,34</a:t>
                      </a:r>
                    </a:p>
                  </a:txBody>
                  <a:tcPr anchor="ctr"/>
                </a:tc>
                <a:extLst>
                  <a:ext uri="{0D108BD9-81ED-4DB2-BD59-A6C34878D82A}">
                    <a16:rowId xmlns:a16="http://schemas.microsoft.com/office/drawing/2014/main" val="10001"/>
                  </a:ext>
                </a:extLst>
              </a:tr>
              <a:tr h="228600">
                <a:tc>
                  <a:txBody>
                    <a:bodyPr/>
                    <a:lstStyle/>
                    <a:p>
                      <a:r>
                        <a:rPr sz="1000" b="0">
                          <a:solidFill>
                            <a:srgbClr val="0066CC"/>
                          </a:solidFill>
                          <a:latin typeface="Calibri"/>
                        </a:rPr>
                        <a:t>De voksne på skolen synes det er viktig at vi elever er greie med hverandre.</a:t>
                      </a:r>
                    </a:p>
                  </a:txBody>
                  <a:tcPr anchor="ctr"/>
                </a:tc>
                <a:tc>
                  <a:txBody>
                    <a:bodyPr/>
                    <a:lstStyle/>
                    <a:p>
                      <a:pPr algn="ctr"/>
                      <a:r>
                        <a:rPr sz="1000" b="0">
                          <a:latin typeface="Calibri"/>
                        </a:rPr>
                        <a:t>49</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0</a:t>
                      </a:r>
                    </a:p>
                  </a:txBody>
                  <a:tcPr anchor="ctr"/>
                </a:tc>
                <a:tc>
                  <a:txBody>
                    <a:bodyPr/>
                    <a:lstStyle/>
                    <a:p>
                      <a:pPr algn="ctr"/>
                      <a:r>
                        <a:rPr sz="1000" b="0">
                          <a:latin typeface="Calibri"/>
                        </a:rPr>
                        <a:t>0</a:t>
                      </a:r>
                    </a:p>
                  </a:txBody>
                  <a:tcPr anchor="ctr"/>
                </a:tc>
                <a:tc>
                  <a:txBody>
                    <a:bodyPr/>
                    <a:lstStyle/>
                    <a:p>
                      <a:pPr algn="ctr"/>
                      <a:r>
                        <a:rPr sz="1000" b="0">
                          <a:latin typeface="Calibri"/>
                        </a:rPr>
                        <a:t>4,84</a:t>
                      </a:r>
                    </a:p>
                  </a:txBody>
                  <a:tcPr anchor="ctr"/>
                </a:tc>
                <a:extLst>
                  <a:ext uri="{0D108BD9-81ED-4DB2-BD59-A6C34878D82A}">
                    <a16:rowId xmlns:a16="http://schemas.microsoft.com/office/drawing/2014/main" val="10002"/>
                  </a:ext>
                </a:extLst>
              </a:tr>
            </a:tbl>
          </a:graphicData>
        </a:graphic>
      </p:graphicFrame>
      <p:graphicFrame>
        <p:nvGraphicFramePr>
          <p:cNvPr id="4" name="New Table"/>
          <p:cNvGraphicFramePr>
            <a:graphicFrameLocks noGrp="1"/>
          </p:cNvGraphicFramePr>
          <p:nvPr/>
        </p:nvGraphicFramePr>
        <p:xfrm>
          <a:off x="254000" y="4330700"/>
          <a:ext cx="8115300" cy="109728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Svært fornøyd</a:t>
                      </a:r>
                    </a:p>
                  </a:txBody>
                  <a:tcPr anchor="ctr"/>
                </a:tc>
                <a:tc>
                  <a:txBody>
                    <a:bodyPr/>
                    <a:lstStyle/>
                    <a:p>
                      <a:pPr algn="ctr"/>
                      <a:r>
                        <a:rPr sz="1000" b="0">
                          <a:latin typeface="Calibri"/>
                        </a:rPr>
                        <a:t>Fornøyd</a:t>
                      </a:r>
                    </a:p>
                  </a:txBody>
                  <a:tcPr anchor="ctr"/>
                </a:tc>
                <a:tc>
                  <a:txBody>
                    <a:bodyPr/>
                    <a:lstStyle/>
                    <a:p>
                      <a:pPr algn="ctr"/>
                      <a:r>
                        <a:rPr sz="1000" b="0">
                          <a:latin typeface="Calibri"/>
                        </a:rPr>
                        <a:t>Ganske fornøyd</a:t>
                      </a:r>
                    </a:p>
                  </a:txBody>
                  <a:tcPr anchor="ctr"/>
                </a:tc>
                <a:tc>
                  <a:txBody>
                    <a:bodyPr/>
                    <a:lstStyle/>
                    <a:p>
                      <a:pPr algn="ctr"/>
                      <a:r>
                        <a:rPr sz="1000" b="0">
                          <a:latin typeface="Calibri"/>
                        </a:rPr>
                        <a:t>Litt fornøyd</a:t>
                      </a:r>
                    </a:p>
                  </a:txBody>
                  <a:tcPr anchor="ctr"/>
                </a:tc>
                <a:tc>
                  <a:txBody>
                    <a:bodyPr/>
                    <a:lstStyle/>
                    <a:p>
                      <a:pPr algn="ctr"/>
                      <a:r>
                        <a:rPr sz="1000" b="0">
                          <a:latin typeface="Calibri"/>
                        </a:rPr>
                        <a:t>Ikke særlig fornøyd </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solidFill>
                            <a:srgbClr val="0066CC"/>
                          </a:solidFill>
                          <a:latin typeface="Calibri"/>
                        </a:rPr>
                        <a:t>Er du fornøyd med skolehelsetjenesten på skolen?</a:t>
                      </a:r>
                    </a:p>
                  </a:txBody>
                  <a:tcPr anchor="ctr"/>
                </a:tc>
                <a:tc>
                  <a:txBody>
                    <a:bodyPr/>
                    <a:lstStyle/>
                    <a:p>
                      <a:pPr algn="ctr"/>
                      <a:r>
                        <a:rPr sz="1000" b="0">
                          <a:latin typeface="Calibri"/>
                        </a:rPr>
                        <a:t>72</a:t>
                      </a:r>
                    </a:p>
                  </a:txBody>
                  <a:tcPr anchor="ctr"/>
                </a:tc>
                <a:tc>
                  <a:txBody>
                    <a:bodyPr/>
                    <a:lstStyle/>
                    <a:p>
                      <a:pPr algn="ctr"/>
                      <a:r>
                        <a:rPr sz="1000" b="0">
                          <a:latin typeface="Calibri"/>
                        </a:rPr>
                        <a:t>48</a:t>
                      </a:r>
                    </a:p>
                  </a:txBody>
                  <a:tcPr anchor="ctr"/>
                </a:tc>
                <a:tc>
                  <a:txBody>
                    <a:bodyPr/>
                    <a:lstStyle/>
                    <a:p>
                      <a:pPr algn="ctr"/>
                      <a:r>
                        <a:rPr sz="1000" b="0">
                          <a:latin typeface="Calibri"/>
                        </a:rPr>
                        <a:t>15</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4,23</a:t>
                      </a:r>
                    </a:p>
                  </a:txBody>
                  <a:tcPr anchor="ctr"/>
                </a:tc>
                <a:extLst>
                  <a:ext uri="{0D108BD9-81ED-4DB2-BD59-A6C34878D82A}">
                    <a16:rowId xmlns:a16="http://schemas.microsoft.com/office/drawing/2014/main" val="10001"/>
                  </a:ext>
                </a:extLst>
              </a:tr>
            </a:tbl>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3048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solidFill>
                            <a:srgbClr val="000000"/>
                          </a:solidFill>
                          <a:latin typeface="Calibri"/>
                        </a:rPr>
                        <a:t>Trygt miljø (fra Foreldreundersøkelsen)</a:t>
                      </a:r>
                    </a:p>
                  </a:txBody>
                  <a:tcPr anchor="ctr">
                    <a:solidFill>
                      <a:srgbClr val="FFFFFF"/>
                    </a:solidFill>
                  </a:tcP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nvGraphicFramePr>
        <p:xfrm>
          <a:off x="254000" y="812800"/>
          <a:ext cx="8128000" cy="487680"/>
        </p:xfrm>
        <a:graphic>
          <a:graphicData uri="http://schemas.openxmlformats.org/drawingml/2006/table">
            <a:tbl>
              <a:tblPr firstRow="1" bandRow="1">
                <a:tableStyleId>{5C22544A-7EE6-4342-B048-85BDC9FD1C3A}</a:tableStyleId>
              </a:tblPr>
              <a:tblGrid>
                <a:gridCol w="7493000">
                  <a:extLst>
                    <a:ext uri="{9D8B030D-6E8A-4147-A177-3AD203B41FA5}">
                      <a16:colId xmlns:a16="http://schemas.microsoft.com/office/drawing/2014/main" val="20000"/>
                    </a:ext>
                  </a:extLst>
                </a:gridCol>
                <a:gridCol w="635000">
                  <a:extLst>
                    <a:ext uri="{9D8B030D-6E8A-4147-A177-3AD203B41FA5}">
                      <a16:colId xmlns:a16="http://schemas.microsoft.com/office/drawing/2014/main" val="20001"/>
                    </a:ext>
                  </a:extLst>
                </a:gridCol>
              </a:tblGrid>
              <a:tr h="228600">
                <a:tc>
                  <a:txBody>
                    <a:bodyPr/>
                    <a:lstStyle/>
                    <a:p>
                      <a:r>
                        <a:rPr sz="1000" b="0">
                          <a:latin typeface="Calibri"/>
                        </a:rPr>
                        <a:t>Utvalg</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4,36</a:t>
                      </a:r>
                    </a:p>
                  </a:txBody>
                  <a:tcPr anchor="ctr"/>
                </a:tc>
                <a:extLst>
                  <a:ext uri="{0D108BD9-81ED-4DB2-BD59-A6C34878D82A}">
                    <a16:rowId xmlns:a16="http://schemas.microsoft.com/office/drawing/2014/main" val="10001"/>
                  </a:ext>
                </a:extLst>
              </a:tr>
            </a:tbl>
          </a:graphicData>
        </a:graphic>
      </p:graphicFrame>
      <p:graphicFrame>
        <p:nvGraphicFramePr>
          <p:cNvPr id="4" name="New Table"/>
          <p:cNvGraphicFramePr>
            <a:graphicFrameLocks noGrp="1"/>
          </p:cNvGraphicFramePr>
          <p:nvPr/>
        </p:nvGraphicFramePr>
        <p:xfrm>
          <a:off x="254000" y="1549400"/>
          <a:ext cx="8128000" cy="554736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0000"/>
                    </a:ext>
                  </a:extLst>
                </a:gridCol>
                <a:gridCol w="10414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gridCol w="1041400">
                  <a:extLst>
                    <a:ext uri="{9D8B030D-6E8A-4147-A177-3AD203B41FA5}">
                      <a16:colId xmlns:a16="http://schemas.microsoft.com/office/drawing/2014/main" val="20003"/>
                    </a:ext>
                  </a:extLst>
                </a:gridCol>
                <a:gridCol w="1041400">
                  <a:extLst>
                    <a:ext uri="{9D8B030D-6E8A-4147-A177-3AD203B41FA5}">
                      <a16:colId xmlns:a16="http://schemas.microsoft.com/office/drawing/2014/main" val="20004"/>
                    </a:ext>
                  </a:extLst>
                </a:gridCol>
                <a:gridCol w="1041400">
                  <a:extLst>
                    <a:ext uri="{9D8B030D-6E8A-4147-A177-3AD203B41FA5}">
                      <a16:colId xmlns:a16="http://schemas.microsoft.com/office/drawing/2014/main" val="20005"/>
                    </a:ext>
                  </a:extLst>
                </a:gridCol>
                <a:gridCol w="1041400">
                  <a:extLst>
                    <a:ext uri="{9D8B030D-6E8A-4147-A177-3AD203B41FA5}">
                      <a16:colId xmlns:a16="http://schemas.microsoft.com/office/drawing/2014/main" val="20006"/>
                    </a:ext>
                  </a:extLst>
                </a:gridCol>
                <a:gridCol w="1041400">
                  <a:extLst>
                    <a:ext uri="{9D8B030D-6E8A-4147-A177-3AD203B41FA5}">
                      <a16:colId xmlns:a16="http://schemas.microsoft.com/office/drawing/2014/main" val="20007"/>
                    </a:ext>
                  </a:extLst>
                </a:gridCol>
              </a:tblGrid>
              <a:tr h="228600">
                <a:tc>
                  <a:txBody>
                    <a:bodyPr/>
                    <a:lstStyle/>
                    <a:p>
                      <a:endParaRPr sz="1000" b="0">
                        <a:latin typeface="Calibri"/>
                      </a:endParaRPr>
                    </a:p>
                  </a:txBody>
                  <a:tcPr anchor="ctr"/>
                </a:tc>
                <a:tc>
                  <a:txBody>
                    <a:bodyPr/>
                    <a:lstStyle/>
                    <a:p>
                      <a:pPr algn="ctr"/>
                      <a:r>
                        <a:rPr sz="1000" b="0">
                          <a:latin typeface="Calibri"/>
                        </a:rPr>
                        <a:t>Helt enig</a:t>
                      </a:r>
                    </a:p>
                  </a:txBody>
                  <a:tcPr anchor="ctr"/>
                </a:tc>
                <a:tc>
                  <a:txBody>
                    <a:bodyPr/>
                    <a:lstStyle/>
                    <a:p>
                      <a:pPr algn="ctr"/>
                      <a:r>
                        <a:rPr sz="1000" b="0">
                          <a:latin typeface="Calibri"/>
                        </a:rPr>
                        <a:t>Litt enig</a:t>
                      </a:r>
                    </a:p>
                  </a:txBody>
                  <a:tcPr anchor="ctr"/>
                </a:tc>
                <a:tc>
                  <a:txBody>
                    <a:bodyPr/>
                    <a:lstStyle/>
                    <a:p>
                      <a:pPr algn="ctr"/>
                      <a:r>
                        <a:rPr sz="1000" b="0">
                          <a:latin typeface="Calibri"/>
                        </a:rPr>
                        <a:t>Verken enig eller uenig</a:t>
                      </a:r>
                    </a:p>
                  </a:txBody>
                  <a:tcPr anchor="ctr"/>
                </a:tc>
                <a:tc>
                  <a:txBody>
                    <a:bodyPr/>
                    <a:lstStyle/>
                    <a:p>
                      <a:pPr algn="ctr"/>
                      <a:r>
                        <a:rPr sz="1000" b="0">
                          <a:latin typeface="Calibri"/>
                        </a:rPr>
                        <a:t>Litt uenig</a:t>
                      </a:r>
                    </a:p>
                  </a:txBody>
                  <a:tcPr anchor="ctr"/>
                </a:tc>
                <a:tc>
                  <a:txBody>
                    <a:bodyPr/>
                    <a:lstStyle/>
                    <a:p>
                      <a:pPr algn="ctr"/>
                      <a:r>
                        <a:rPr sz="1000" b="0">
                          <a:latin typeface="Calibri"/>
                        </a:rPr>
                        <a:t>Helt uenig</a:t>
                      </a:r>
                    </a:p>
                  </a:txBody>
                  <a:tcPr anchor="ctr"/>
                </a:tc>
                <a:tc>
                  <a:txBody>
                    <a:bodyPr/>
                    <a:lstStyle/>
                    <a:p>
                      <a:pPr algn="ctr"/>
                      <a:r>
                        <a:rPr sz="1000" b="0">
                          <a:solidFill>
                            <a:srgbClr val="0066CC"/>
                          </a:solidFill>
                          <a:latin typeface="Calibri"/>
                        </a:rPr>
                        <a:t>Vet ikke</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Jeg har inntrykk av at de ansatte på skolen har klare forventninger til hvordan elevane skal oppføre seg mot hverandre</a:t>
                      </a:r>
                    </a:p>
                  </a:txBody>
                  <a:tcPr anchor="ctr"/>
                </a:tc>
                <a:tc>
                  <a:txBody>
                    <a:bodyPr/>
                    <a:lstStyle/>
                    <a:p>
                      <a:pPr algn="ctr"/>
                      <a:r>
                        <a:rPr sz="1000" b="0">
                          <a:latin typeface="Calibri"/>
                        </a:rPr>
                        <a:t>240</a:t>
                      </a:r>
                    </a:p>
                  </a:txBody>
                  <a:tcPr anchor="ctr"/>
                </a:tc>
                <a:tc>
                  <a:txBody>
                    <a:bodyPr/>
                    <a:lstStyle/>
                    <a:p>
                      <a:pPr algn="ctr"/>
                      <a:r>
                        <a:rPr sz="1000" b="0">
                          <a:latin typeface="Calibri"/>
                        </a:rPr>
                        <a:t>66</a:t>
                      </a:r>
                    </a:p>
                  </a:txBody>
                  <a:tcPr anchor="ctr"/>
                </a:tc>
                <a:tc>
                  <a:txBody>
                    <a:bodyPr/>
                    <a:lstStyle/>
                    <a:p>
                      <a:pPr algn="ctr"/>
                      <a:r>
                        <a:rPr sz="1000" b="0">
                          <a:latin typeface="Calibri"/>
                        </a:rPr>
                        <a:t>10</a:t>
                      </a:r>
                    </a:p>
                  </a:txBody>
                  <a:tcPr anchor="ctr"/>
                </a:tc>
                <a:tc>
                  <a:txBody>
                    <a:bodyPr/>
                    <a:lstStyle/>
                    <a:p>
                      <a:pPr algn="ctr"/>
                      <a:r>
                        <a:rPr sz="1000" b="0">
                          <a:latin typeface="Calibri"/>
                        </a:rPr>
                        <a:t>8</a:t>
                      </a:r>
                    </a:p>
                  </a:txBody>
                  <a:tcPr anchor="ctr"/>
                </a:tc>
                <a:tc>
                  <a:txBody>
                    <a:bodyPr/>
                    <a:lstStyle/>
                    <a:p>
                      <a:pPr algn="ctr"/>
                      <a:r>
                        <a:rPr sz="1000" b="0">
                          <a:latin typeface="Calibri"/>
                        </a:rPr>
                        <a:t>3</a:t>
                      </a:r>
                    </a:p>
                  </a:txBody>
                  <a:tcPr anchor="ctr"/>
                </a:tc>
                <a:tc>
                  <a:txBody>
                    <a:bodyPr/>
                    <a:lstStyle/>
                    <a:p>
                      <a:pPr algn="ctr"/>
                      <a:r>
                        <a:rPr sz="1000" b="0">
                          <a:latin typeface="Calibri"/>
                        </a:rPr>
                        <a:t>4</a:t>
                      </a:r>
                    </a:p>
                  </a:txBody>
                  <a:tcPr anchor="ctr"/>
                </a:tc>
                <a:tc>
                  <a:txBody>
                    <a:bodyPr/>
                    <a:lstStyle/>
                    <a:p>
                      <a:pPr algn="ctr"/>
                      <a:r>
                        <a:rPr sz="1000" b="0">
                          <a:latin typeface="Calibri"/>
                        </a:rPr>
                        <a:t>4,63</a:t>
                      </a:r>
                    </a:p>
                  </a:txBody>
                  <a:tcPr anchor="ctr"/>
                </a:tc>
                <a:extLst>
                  <a:ext uri="{0D108BD9-81ED-4DB2-BD59-A6C34878D82A}">
                    <a16:rowId xmlns:a16="http://schemas.microsoft.com/office/drawing/2014/main" val="10001"/>
                  </a:ext>
                </a:extLst>
              </a:tr>
              <a:tr h="228600">
                <a:tc>
                  <a:txBody>
                    <a:bodyPr/>
                    <a:lstStyle/>
                    <a:p>
                      <a:r>
                        <a:rPr sz="1000" b="0">
                          <a:latin typeface="Calibri"/>
                        </a:rPr>
                        <a:t>Jeg har inntrykk av at de ansatte på skolen reagerer når noen sier eller gjør noe ubehagelig mot en elev</a:t>
                      </a:r>
                    </a:p>
                  </a:txBody>
                  <a:tcPr anchor="ctr"/>
                </a:tc>
                <a:tc>
                  <a:txBody>
                    <a:bodyPr/>
                    <a:lstStyle/>
                    <a:p>
                      <a:pPr algn="ctr"/>
                      <a:r>
                        <a:rPr sz="1000" b="0">
                          <a:latin typeface="Calibri"/>
                        </a:rPr>
                        <a:t>175</a:t>
                      </a:r>
                    </a:p>
                  </a:txBody>
                  <a:tcPr anchor="ctr"/>
                </a:tc>
                <a:tc>
                  <a:txBody>
                    <a:bodyPr/>
                    <a:lstStyle/>
                    <a:p>
                      <a:pPr algn="ctr"/>
                      <a:r>
                        <a:rPr sz="1000" b="0">
                          <a:latin typeface="Calibri"/>
                        </a:rPr>
                        <a:t>83</a:t>
                      </a:r>
                    </a:p>
                  </a:txBody>
                  <a:tcPr anchor="ctr"/>
                </a:tc>
                <a:tc>
                  <a:txBody>
                    <a:bodyPr/>
                    <a:lstStyle/>
                    <a:p>
                      <a:pPr algn="ctr"/>
                      <a:r>
                        <a:rPr sz="1000" b="0">
                          <a:latin typeface="Calibri"/>
                        </a:rPr>
                        <a:t>28</a:t>
                      </a:r>
                    </a:p>
                  </a:txBody>
                  <a:tcPr anchor="ctr"/>
                </a:tc>
                <a:tc>
                  <a:txBody>
                    <a:bodyPr/>
                    <a:lstStyle/>
                    <a:p>
                      <a:pPr algn="ctr"/>
                      <a:r>
                        <a:rPr sz="1000" b="0">
                          <a:latin typeface="Calibri"/>
                        </a:rPr>
                        <a:t>22</a:t>
                      </a:r>
                    </a:p>
                  </a:txBody>
                  <a:tcPr anchor="ctr"/>
                </a:tc>
                <a:tc>
                  <a:txBody>
                    <a:bodyPr/>
                    <a:lstStyle/>
                    <a:p>
                      <a:pPr algn="ctr"/>
                      <a:r>
                        <a:rPr sz="1000" b="0">
                          <a:latin typeface="Calibri"/>
                        </a:rPr>
                        <a:t>6</a:t>
                      </a:r>
                    </a:p>
                  </a:txBody>
                  <a:tcPr anchor="ctr"/>
                </a:tc>
                <a:tc>
                  <a:txBody>
                    <a:bodyPr/>
                    <a:lstStyle/>
                    <a:p>
                      <a:pPr algn="ctr"/>
                      <a:r>
                        <a:rPr sz="1000" b="0">
                          <a:latin typeface="Calibri"/>
                        </a:rPr>
                        <a:t>17</a:t>
                      </a:r>
                    </a:p>
                  </a:txBody>
                  <a:tcPr anchor="ctr"/>
                </a:tc>
                <a:tc>
                  <a:txBody>
                    <a:bodyPr/>
                    <a:lstStyle/>
                    <a:p>
                      <a:pPr algn="ctr"/>
                      <a:r>
                        <a:rPr sz="1000" b="0">
                          <a:latin typeface="Calibri"/>
                        </a:rPr>
                        <a:t>4,27</a:t>
                      </a:r>
                    </a:p>
                  </a:txBody>
                  <a:tcPr anchor="ctr"/>
                </a:tc>
                <a:extLst>
                  <a:ext uri="{0D108BD9-81ED-4DB2-BD59-A6C34878D82A}">
                    <a16:rowId xmlns:a16="http://schemas.microsoft.com/office/drawing/2014/main" val="10002"/>
                  </a:ext>
                </a:extLst>
              </a:tr>
              <a:tr h="228600">
                <a:tc>
                  <a:txBody>
                    <a:bodyPr/>
                    <a:lstStyle/>
                    <a:p>
                      <a:r>
                        <a:rPr sz="1000" b="0">
                          <a:latin typeface="Calibri"/>
                        </a:rPr>
                        <a:t>Jeg har inntrykk av at barnet mitt kan gjøre feil, uten å bli gjort narr av i klassen</a:t>
                      </a:r>
                    </a:p>
                  </a:txBody>
                  <a:tcPr anchor="ctr"/>
                </a:tc>
                <a:tc>
                  <a:txBody>
                    <a:bodyPr/>
                    <a:lstStyle/>
                    <a:p>
                      <a:pPr algn="ctr"/>
                      <a:r>
                        <a:rPr sz="1000" b="0">
                          <a:latin typeface="Calibri"/>
                        </a:rPr>
                        <a:t>154</a:t>
                      </a:r>
                    </a:p>
                  </a:txBody>
                  <a:tcPr anchor="ctr"/>
                </a:tc>
                <a:tc>
                  <a:txBody>
                    <a:bodyPr/>
                    <a:lstStyle/>
                    <a:p>
                      <a:pPr algn="ctr"/>
                      <a:r>
                        <a:rPr sz="1000" b="0">
                          <a:latin typeface="Calibri"/>
                        </a:rPr>
                        <a:t>83</a:t>
                      </a:r>
                    </a:p>
                  </a:txBody>
                  <a:tcPr anchor="ctr"/>
                </a:tc>
                <a:tc>
                  <a:txBody>
                    <a:bodyPr/>
                    <a:lstStyle/>
                    <a:p>
                      <a:pPr algn="ctr"/>
                      <a:r>
                        <a:rPr sz="1000" b="0">
                          <a:latin typeface="Calibri"/>
                        </a:rPr>
                        <a:t>37</a:t>
                      </a:r>
                    </a:p>
                  </a:txBody>
                  <a:tcPr anchor="ctr"/>
                </a:tc>
                <a:tc>
                  <a:txBody>
                    <a:bodyPr/>
                    <a:lstStyle/>
                    <a:p>
                      <a:pPr algn="ctr"/>
                      <a:r>
                        <a:rPr sz="1000" b="0">
                          <a:latin typeface="Calibri"/>
                        </a:rPr>
                        <a:t>17</a:t>
                      </a:r>
                    </a:p>
                  </a:txBody>
                  <a:tcPr anchor="ctr"/>
                </a:tc>
                <a:tc>
                  <a:txBody>
                    <a:bodyPr/>
                    <a:lstStyle/>
                    <a:p>
                      <a:pPr algn="ctr"/>
                      <a:r>
                        <a:rPr sz="1000" b="0">
                          <a:latin typeface="Calibri"/>
                        </a:rPr>
                        <a:t>9</a:t>
                      </a:r>
                    </a:p>
                  </a:txBody>
                  <a:tcPr anchor="ctr"/>
                </a:tc>
                <a:tc>
                  <a:txBody>
                    <a:bodyPr/>
                    <a:lstStyle/>
                    <a:p>
                      <a:pPr algn="ctr"/>
                      <a:r>
                        <a:rPr sz="1000" b="0">
                          <a:latin typeface="Calibri"/>
                        </a:rPr>
                        <a:t>31</a:t>
                      </a:r>
                    </a:p>
                  </a:txBody>
                  <a:tcPr anchor="ctr"/>
                </a:tc>
                <a:tc>
                  <a:txBody>
                    <a:bodyPr/>
                    <a:lstStyle/>
                    <a:p>
                      <a:pPr algn="ctr"/>
                      <a:r>
                        <a:rPr sz="1000" b="0">
                          <a:latin typeface="Calibri"/>
                        </a:rPr>
                        <a:t>4,19</a:t>
                      </a:r>
                    </a:p>
                  </a:txBody>
                  <a:tcPr anchor="ctr"/>
                </a:tc>
                <a:extLst>
                  <a:ext uri="{0D108BD9-81ED-4DB2-BD59-A6C34878D82A}">
                    <a16:rowId xmlns:a16="http://schemas.microsoft.com/office/drawing/2014/main" val="10003"/>
                  </a:ext>
                </a:extLst>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1767840"/>
        </p:xfrm>
        <a:graphic>
          <a:graphicData uri="http://schemas.openxmlformats.org/drawingml/2006/table">
            <a:tbl>
              <a:tblPr bandRow="1">
                <a:tableStyleId>{5C22544A-7EE6-4342-B048-85BDC9FD1C3A}</a:tableStyleId>
              </a:tblPr>
              <a:tblGrid>
                <a:gridCol w="838200">
                  <a:extLst>
                    <a:ext uri="{9D8B030D-6E8A-4147-A177-3AD203B41FA5}">
                      <a16:colId xmlns:a16="http://schemas.microsoft.com/office/drawing/2014/main" val="20000"/>
                    </a:ext>
                  </a:extLst>
                </a:gridCol>
                <a:gridCol w="10414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gridCol w="1041400">
                  <a:extLst>
                    <a:ext uri="{9D8B030D-6E8A-4147-A177-3AD203B41FA5}">
                      <a16:colId xmlns:a16="http://schemas.microsoft.com/office/drawing/2014/main" val="20003"/>
                    </a:ext>
                  </a:extLst>
                </a:gridCol>
                <a:gridCol w="1041400">
                  <a:extLst>
                    <a:ext uri="{9D8B030D-6E8A-4147-A177-3AD203B41FA5}">
                      <a16:colId xmlns:a16="http://schemas.microsoft.com/office/drawing/2014/main" val="20004"/>
                    </a:ext>
                  </a:extLst>
                </a:gridCol>
                <a:gridCol w="1041400">
                  <a:extLst>
                    <a:ext uri="{9D8B030D-6E8A-4147-A177-3AD203B41FA5}">
                      <a16:colId xmlns:a16="http://schemas.microsoft.com/office/drawing/2014/main" val="20005"/>
                    </a:ext>
                  </a:extLst>
                </a:gridCol>
                <a:gridCol w="1041400">
                  <a:extLst>
                    <a:ext uri="{9D8B030D-6E8A-4147-A177-3AD203B41FA5}">
                      <a16:colId xmlns:a16="http://schemas.microsoft.com/office/drawing/2014/main" val="20006"/>
                    </a:ext>
                  </a:extLst>
                </a:gridCol>
                <a:gridCol w="1041400">
                  <a:extLst>
                    <a:ext uri="{9D8B030D-6E8A-4147-A177-3AD203B41FA5}">
                      <a16:colId xmlns:a16="http://schemas.microsoft.com/office/drawing/2014/main" val="20007"/>
                    </a:ext>
                  </a:extLst>
                </a:gridCol>
              </a:tblGrid>
              <a:tr h="228600">
                <a:tc>
                  <a:txBody>
                    <a:bodyPr/>
                    <a:lstStyle/>
                    <a:p>
                      <a:r>
                        <a:rPr sz="1000" b="0">
                          <a:latin typeface="Calibri"/>
                        </a:rPr>
                        <a:t>Jeg har inntrykk av at barnet mitt har noen voksne på skolen å prate med hvis han/hun har behov for det</a:t>
                      </a:r>
                    </a:p>
                  </a:txBody>
                  <a:tcPr anchor="ctr"/>
                </a:tc>
                <a:tc>
                  <a:txBody>
                    <a:bodyPr/>
                    <a:lstStyle/>
                    <a:p>
                      <a:pPr algn="ctr"/>
                      <a:r>
                        <a:rPr sz="1000" b="0">
                          <a:latin typeface="Calibri"/>
                        </a:rPr>
                        <a:t>213</a:t>
                      </a:r>
                    </a:p>
                  </a:txBody>
                  <a:tcPr anchor="ctr"/>
                </a:tc>
                <a:tc>
                  <a:txBody>
                    <a:bodyPr/>
                    <a:lstStyle/>
                    <a:p>
                      <a:pPr algn="ctr"/>
                      <a:r>
                        <a:rPr sz="1000" b="0">
                          <a:latin typeface="Calibri"/>
                        </a:rPr>
                        <a:t>73</a:t>
                      </a:r>
                    </a:p>
                  </a:txBody>
                  <a:tcPr anchor="ctr"/>
                </a:tc>
                <a:tc>
                  <a:txBody>
                    <a:bodyPr/>
                    <a:lstStyle/>
                    <a:p>
                      <a:pPr algn="ctr"/>
                      <a:r>
                        <a:rPr sz="1000" b="0">
                          <a:latin typeface="Calibri"/>
                        </a:rPr>
                        <a:t>24</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11</a:t>
                      </a:r>
                    </a:p>
                  </a:txBody>
                  <a:tcPr anchor="ctr"/>
                </a:tc>
                <a:tc>
                  <a:txBody>
                    <a:bodyPr/>
                    <a:lstStyle/>
                    <a:p>
                      <a:pPr algn="ctr"/>
                      <a:r>
                        <a:rPr sz="1000" b="0">
                          <a:latin typeface="Calibri"/>
                        </a:rPr>
                        <a:t>4,51</a:t>
                      </a:r>
                    </a:p>
                  </a:txBody>
                  <a:tcPr anchor="ct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nvGraphicFramePr>
        <p:xfrm>
          <a:off x="254000" y="2273300"/>
          <a:ext cx="8128000" cy="124968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0000"/>
                    </a:ext>
                  </a:extLst>
                </a:gridCol>
                <a:gridCol w="10414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gridCol w="1041400">
                  <a:extLst>
                    <a:ext uri="{9D8B030D-6E8A-4147-A177-3AD203B41FA5}">
                      <a16:colId xmlns:a16="http://schemas.microsoft.com/office/drawing/2014/main" val="20003"/>
                    </a:ext>
                  </a:extLst>
                </a:gridCol>
                <a:gridCol w="1041400">
                  <a:extLst>
                    <a:ext uri="{9D8B030D-6E8A-4147-A177-3AD203B41FA5}">
                      <a16:colId xmlns:a16="http://schemas.microsoft.com/office/drawing/2014/main" val="20004"/>
                    </a:ext>
                  </a:extLst>
                </a:gridCol>
                <a:gridCol w="1041400">
                  <a:extLst>
                    <a:ext uri="{9D8B030D-6E8A-4147-A177-3AD203B41FA5}">
                      <a16:colId xmlns:a16="http://schemas.microsoft.com/office/drawing/2014/main" val="20005"/>
                    </a:ext>
                  </a:extLst>
                </a:gridCol>
                <a:gridCol w="1041400">
                  <a:extLst>
                    <a:ext uri="{9D8B030D-6E8A-4147-A177-3AD203B41FA5}">
                      <a16:colId xmlns:a16="http://schemas.microsoft.com/office/drawing/2014/main" val="20006"/>
                    </a:ext>
                  </a:extLst>
                </a:gridCol>
                <a:gridCol w="1041400">
                  <a:extLst>
                    <a:ext uri="{9D8B030D-6E8A-4147-A177-3AD203B41FA5}">
                      <a16:colId xmlns:a16="http://schemas.microsoft.com/office/drawing/2014/main" val="20007"/>
                    </a:ext>
                  </a:extLst>
                </a:gridCol>
              </a:tblGrid>
              <a:tr h="228600">
                <a:tc>
                  <a:txBody>
                    <a:bodyPr/>
                    <a:lstStyle/>
                    <a:p>
                      <a:endParaRPr sz="1000" b="0">
                        <a:latin typeface="Calibri"/>
                      </a:endParaRPr>
                    </a:p>
                  </a:txBody>
                  <a:tcPr anchor="ctr"/>
                </a:tc>
                <a:tc>
                  <a:txBody>
                    <a:bodyPr/>
                    <a:lstStyle/>
                    <a:p>
                      <a:pPr algn="ctr"/>
                      <a:r>
                        <a:rPr sz="1000" b="0">
                          <a:latin typeface="Calibri"/>
                        </a:rPr>
                        <a:t>Svært fornøyd</a:t>
                      </a:r>
                    </a:p>
                  </a:txBody>
                  <a:tcPr anchor="ctr"/>
                </a:tc>
                <a:tc>
                  <a:txBody>
                    <a:bodyPr/>
                    <a:lstStyle/>
                    <a:p>
                      <a:pPr algn="ctr"/>
                      <a:r>
                        <a:rPr sz="1000" b="0">
                          <a:latin typeface="Calibri"/>
                        </a:rPr>
                        <a:t>Fornøyd</a:t>
                      </a:r>
                    </a:p>
                  </a:txBody>
                  <a:tcPr anchor="ctr"/>
                </a:tc>
                <a:tc>
                  <a:txBody>
                    <a:bodyPr/>
                    <a:lstStyle/>
                    <a:p>
                      <a:pPr algn="ctr"/>
                      <a:r>
                        <a:rPr sz="1000" b="0">
                          <a:latin typeface="Calibri"/>
                        </a:rPr>
                        <a:t>Ganske fornøyd</a:t>
                      </a:r>
                    </a:p>
                  </a:txBody>
                  <a:tcPr anchor="ctr"/>
                </a:tc>
                <a:tc>
                  <a:txBody>
                    <a:bodyPr/>
                    <a:lstStyle/>
                    <a:p>
                      <a:pPr algn="ctr"/>
                      <a:r>
                        <a:rPr sz="1000" b="0">
                          <a:latin typeface="Calibri"/>
                        </a:rPr>
                        <a:t>Litt fornøyd</a:t>
                      </a:r>
                    </a:p>
                  </a:txBody>
                  <a:tcPr anchor="ctr"/>
                </a:tc>
                <a:tc>
                  <a:txBody>
                    <a:bodyPr/>
                    <a:lstStyle/>
                    <a:p>
                      <a:pPr algn="ctr"/>
                      <a:r>
                        <a:rPr sz="1000" b="0">
                          <a:latin typeface="Calibri"/>
                        </a:rPr>
                        <a:t>Ikke særlig fornøyd</a:t>
                      </a:r>
                    </a:p>
                  </a:txBody>
                  <a:tcPr anchor="ctr"/>
                </a:tc>
                <a:tc>
                  <a:txBody>
                    <a:bodyPr/>
                    <a:lstStyle/>
                    <a:p>
                      <a:pPr algn="ctr"/>
                      <a:r>
                        <a:rPr sz="1000" b="0">
                          <a:solidFill>
                            <a:srgbClr val="0066CC"/>
                          </a:solidFill>
                          <a:latin typeface="Calibri"/>
                        </a:rPr>
                        <a:t>Vet ikke</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Er du fornøyd med skolehelsetjenesten?</a:t>
                      </a:r>
                    </a:p>
                  </a:txBody>
                  <a:tcPr anchor="ctr"/>
                </a:tc>
                <a:tc>
                  <a:txBody>
                    <a:bodyPr/>
                    <a:lstStyle/>
                    <a:p>
                      <a:pPr algn="ctr"/>
                      <a:r>
                        <a:rPr sz="1000" b="0">
                          <a:latin typeface="Calibri"/>
                        </a:rPr>
                        <a:t>126</a:t>
                      </a:r>
                    </a:p>
                  </a:txBody>
                  <a:tcPr anchor="ctr"/>
                </a:tc>
                <a:tc>
                  <a:txBody>
                    <a:bodyPr/>
                    <a:lstStyle/>
                    <a:p>
                      <a:pPr algn="ctr"/>
                      <a:r>
                        <a:rPr sz="1000" b="0">
                          <a:latin typeface="Calibri"/>
                        </a:rPr>
                        <a:t>112</a:t>
                      </a:r>
                    </a:p>
                  </a:txBody>
                  <a:tcPr anchor="ctr"/>
                </a:tc>
                <a:tc>
                  <a:txBody>
                    <a:bodyPr/>
                    <a:lstStyle/>
                    <a:p>
                      <a:pPr algn="ctr"/>
                      <a:r>
                        <a:rPr sz="1000" b="0">
                          <a:latin typeface="Calibri"/>
                        </a:rPr>
                        <a:t>36</a:t>
                      </a:r>
                    </a:p>
                  </a:txBody>
                  <a:tcPr anchor="ctr"/>
                </a:tc>
                <a:tc>
                  <a:txBody>
                    <a:bodyPr/>
                    <a:lstStyle/>
                    <a:p>
                      <a:pPr algn="ctr"/>
                      <a:r>
                        <a:rPr sz="1000" b="0">
                          <a:latin typeface="Calibri"/>
                        </a:rPr>
                        <a:t>12</a:t>
                      </a:r>
                    </a:p>
                  </a:txBody>
                  <a:tcPr anchor="ctr"/>
                </a:tc>
                <a:tc>
                  <a:txBody>
                    <a:bodyPr/>
                    <a:lstStyle/>
                    <a:p>
                      <a:pPr algn="ctr"/>
                      <a:r>
                        <a:rPr sz="1000" b="0">
                          <a:latin typeface="Calibri"/>
                        </a:rPr>
                        <a:t>7</a:t>
                      </a:r>
                    </a:p>
                  </a:txBody>
                  <a:tcPr anchor="ctr"/>
                </a:tc>
                <a:tc>
                  <a:txBody>
                    <a:bodyPr/>
                    <a:lstStyle/>
                    <a:p>
                      <a:pPr algn="ctr"/>
                      <a:r>
                        <a:rPr sz="1000" b="0">
                          <a:latin typeface="Calibri"/>
                        </a:rPr>
                        <a:t>39</a:t>
                      </a:r>
                    </a:p>
                  </a:txBody>
                  <a:tcPr anchor="ctr"/>
                </a:tc>
                <a:tc>
                  <a:txBody>
                    <a:bodyPr/>
                    <a:lstStyle/>
                    <a:p>
                      <a:pPr algn="ctr"/>
                      <a:r>
                        <a:rPr sz="1000" b="0">
                          <a:latin typeface="Calibri"/>
                        </a:rPr>
                        <a:t>4,15</a:t>
                      </a:r>
                    </a:p>
                  </a:txBody>
                  <a:tcPr anchor="ctr"/>
                </a:tc>
                <a:extLst>
                  <a:ext uri="{0D108BD9-81ED-4DB2-BD59-A6C34878D82A}">
                    <a16:rowId xmlns:a16="http://schemas.microsoft.com/office/drawing/2014/main" val="10001"/>
                  </a:ext>
                </a:extLst>
              </a:tr>
            </a:tbl>
          </a:graphicData>
        </a:graphic>
      </p:graphicFrame>
      <p:graphicFrame>
        <p:nvGraphicFramePr>
          <p:cNvPr id="4" name="New Table"/>
          <p:cNvGraphicFramePr>
            <a:graphicFrameLocks noGrp="1"/>
          </p:cNvGraphicFramePr>
          <p:nvPr/>
        </p:nvGraphicFramePr>
        <p:xfrm>
          <a:off x="254000" y="3771900"/>
          <a:ext cx="8128000" cy="24384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000" b="0">
                          <a:latin typeface="Calibri"/>
                        </a:rPr>
                        <a:t>Hva ser vi når vi sammenligner svarene fra elever og foreldre om et trygt miljø?</a:t>
                      </a:r>
                    </a:p>
                  </a:txBody>
                  <a:tcPr anchor="ctr"/>
                </a:tc>
                <a:extLst>
                  <a:ext uri="{0D108BD9-81ED-4DB2-BD59-A6C34878D82A}">
                    <a16:rowId xmlns:a16="http://schemas.microsoft.com/office/drawing/2014/main" val="10000"/>
                  </a:ext>
                </a:extLst>
              </a:tr>
            </a:tbl>
          </a:graphicData>
        </a:graphic>
      </p:graphicFrame>
      <p:graphicFrame>
        <p:nvGraphicFramePr>
          <p:cNvPr id="5" name="New Table"/>
          <p:cNvGraphicFramePr>
            <a:graphicFrameLocks noGrp="1"/>
          </p:cNvGraphicFramePr>
          <p:nvPr>
            <p:extLst>
              <p:ext uri="{D42A27DB-BD31-4B8C-83A1-F6EECF244321}">
                <p14:modId xmlns:p14="http://schemas.microsoft.com/office/powerpoint/2010/main" val="3788238061"/>
              </p:ext>
            </p:extLst>
          </p:nvPr>
        </p:nvGraphicFramePr>
        <p:xfrm>
          <a:off x="254000" y="4140200"/>
          <a:ext cx="8128000" cy="889000"/>
        </p:xfrm>
        <a:graphic>
          <a:graphicData uri="http://schemas.openxmlformats.org/drawingml/2006/table">
            <a:tbl>
              <a:tblPr bandRow="1">
                <a:noFill/>
                <a:effectLst>
                  <a:outerShdw blurRad="50800" dist="38100" dir="2700000" algn="tl">
                    <a:prstClr val="dkGray"/>
                  </a:outerShdw>
                </a:effectLst>
                <a:tableStyleId>{5C22544A-7EE6-4342-B048-85BDC9FD1C3A}</a:tableStyleId>
              </a:tblPr>
              <a:tblGrid>
                <a:gridCol w="8128000">
                  <a:extLst>
                    <a:ext uri="{9D8B030D-6E8A-4147-A177-3AD203B41FA5}">
                      <a16:colId xmlns:a16="http://schemas.microsoft.com/office/drawing/2014/main" val="20000"/>
                    </a:ext>
                  </a:extLst>
                </a:gridCol>
              </a:tblGrid>
              <a:tr h="889000">
                <a:tc>
                  <a:txBody>
                    <a:bodyPr/>
                    <a:lstStyle/>
                    <a:p>
                      <a:pPr algn="l"/>
                      <a:r>
                        <a:rPr lang="nb-NO" sz="1000" b="0" dirty="0" smtClean="0">
                          <a:solidFill>
                            <a:srgbClr val="000000"/>
                          </a:solidFill>
                          <a:latin typeface="Calibri"/>
                        </a:rPr>
                        <a:t>Vi må jobbe med robusthet, at elevene blir tryggere på sine meninger og tørr å gjøre feil. Bli bedre</a:t>
                      </a:r>
                      <a:r>
                        <a:rPr lang="nb-NO" sz="1000" b="0" baseline="0" dirty="0" smtClean="0">
                          <a:solidFill>
                            <a:srgbClr val="000000"/>
                          </a:solidFill>
                          <a:latin typeface="Calibri"/>
                        </a:rPr>
                        <a:t> på å snakke om forventninger. Jentene blir tryggere med årene. </a:t>
                      </a:r>
                      <a:r>
                        <a:rPr lang="nb-NO" sz="1000" b="0" baseline="0" dirty="0" err="1" smtClean="0">
                          <a:solidFill>
                            <a:srgbClr val="000000"/>
                          </a:solidFill>
                          <a:latin typeface="Calibri"/>
                        </a:rPr>
                        <a:t>Sammenfalllende</a:t>
                      </a:r>
                      <a:r>
                        <a:rPr lang="nb-NO" sz="1000" b="0" baseline="0" dirty="0" smtClean="0">
                          <a:solidFill>
                            <a:srgbClr val="000000"/>
                          </a:solidFill>
                          <a:latin typeface="Calibri"/>
                        </a:rPr>
                        <a:t> svar.</a:t>
                      </a:r>
                      <a:endParaRPr sz="1000" b="0" dirty="0">
                        <a:solidFill>
                          <a:srgbClr val="000000"/>
                        </a:solidFill>
                        <a:latin typeface="Calibri"/>
                      </a:endParaRPr>
                    </a:p>
                  </a:txBody>
                  <a:tcPr>
                    <a:lnL w="12700" cmpd="thickThin">
                      <a:solidFill>
                        <a:srgbClr val="000000"/>
                      </a:solidFill>
                      <a:prstDash val="solid"/>
                    </a:lnL>
                    <a:lnR w="12700" cmpd="thickThin">
                      <a:solidFill>
                        <a:srgbClr val="000000"/>
                      </a:solidFill>
                      <a:prstDash val="solid"/>
                    </a:lnR>
                    <a:lnT w="12700" cmpd="thickThin">
                      <a:solidFill>
                        <a:srgbClr val="000000"/>
                      </a:solidFill>
                      <a:prstDash val="solid"/>
                    </a:lnT>
                    <a:lnB w="12700" cmpd="thickThin">
                      <a:solidFill>
                        <a:srgbClr val="000000"/>
                      </a:solidFill>
                      <a:prstDash val="solid"/>
                    </a:lnB>
                    <a:solidFill>
                      <a:srgbClr val="FFFFFF"/>
                    </a:solidFill>
                  </a:tcPr>
                </a:tc>
                <a:extLst>
                  <a:ext uri="{0D108BD9-81ED-4DB2-BD59-A6C34878D82A}">
                    <a16:rowId xmlns:a16="http://schemas.microsoft.com/office/drawing/2014/main" val="10000"/>
                  </a:ext>
                </a:extLst>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28000" cy="3048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solidFill>
                            <a:srgbClr val="000000"/>
                          </a:solidFill>
                          <a:latin typeface="Calibri"/>
                        </a:rPr>
                        <a:t>Støtte fra lærerne (fra Elevundersøkelsen)</a:t>
                      </a:r>
                    </a:p>
                  </a:txBody>
                  <a:tcPr anchor="ctr">
                    <a:solidFill>
                      <a:srgbClr val="FFFFFF"/>
                    </a:solidFill>
                  </a:tcPr>
                </a:tc>
                <a:extLst>
                  <a:ext uri="{0D108BD9-81ED-4DB2-BD59-A6C34878D82A}">
                    <a16:rowId xmlns:a16="http://schemas.microsoft.com/office/drawing/2014/main" val="10000"/>
                  </a:ext>
                </a:extLst>
              </a:tr>
            </a:tbl>
          </a:graphicData>
        </a:graphic>
      </p:graphicFrame>
      <p:graphicFrame>
        <p:nvGraphicFramePr>
          <p:cNvPr id="3" name="New Table"/>
          <p:cNvGraphicFramePr>
            <a:graphicFrameLocks noGrp="1"/>
          </p:cNvGraphicFramePr>
          <p:nvPr/>
        </p:nvGraphicFramePr>
        <p:xfrm>
          <a:off x="254000" y="812800"/>
          <a:ext cx="8128000" cy="944880"/>
        </p:xfrm>
        <a:graphic>
          <a:graphicData uri="http://schemas.openxmlformats.org/drawingml/2006/table">
            <a:tbl>
              <a:tblPr firstRow="1" bandRow="1">
                <a:tableStyleId>{5C22544A-7EE6-4342-B048-85BDC9FD1C3A}</a:tableStyleId>
              </a:tblPr>
              <a:tblGrid>
                <a:gridCol w="4318000">
                  <a:extLst>
                    <a:ext uri="{9D8B030D-6E8A-4147-A177-3AD203B41FA5}">
                      <a16:colId xmlns:a16="http://schemas.microsoft.com/office/drawing/2014/main" val="20000"/>
                    </a:ext>
                  </a:extLst>
                </a:gridCol>
                <a:gridCol w="889000">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28600">
                <a:tc>
                  <a:txBody>
                    <a:bodyPr/>
                    <a:lstStyle/>
                    <a:p>
                      <a:r>
                        <a:rPr sz="1000" b="0">
                          <a:latin typeface="Calibri"/>
                        </a:rPr>
                        <a:t>Utvalg</a:t>
                      </a:r>
                    </a:p>
                  </a:txBody>
                  <a:tcPr anchor="ctr"/>
                </a:tc>
                <a:tc>
                  <a:txBody>
                    <a:bodyPr/>
                    <a:lstStyle/>
                    <a:p>
                      <a:pPr algn="ctr"/>
                      <a:r>
                        <a:rPr sz="1000" b="0">
                          <a:latin typeface="Calibri"/>
                        </a:rPr>
                        <a:t>Nivå</a:t>
                      </a:r>
                    </a:p>
                  </a:txBody>
                  <a:tcPr anchor="ctr"/>
                </a:tc>
                <a:tc>
                  <a:txBody>
                    <a:bodyPr/>
                    <a:lstStyle/>
                    <a:p>
                      <a:pPr algn="ctr"/>
                      <a:r>
                        <a:rPr sz="1000" b="0">
                          <a:latin typeface="Calibri"/>
                        </a:rPr>
                        <a:t>Snitt</a:t>
                      </a:r>
                    </a:p>
                  </a:txBody>
                  <a:tcPr anchor="ctr"/>
                </a:tc>
                <a:tc>
                  <a:txBody>
                    <a:bodyPr/>
                    <a:lstStyle/>
                    <a:p>
                      <a:pPr algn="ctr"/>
                      <a:r>
                        <a:rPr sz="1000" b="0">
                          <a:latin typeface="Calibri"/>
                        </a:rPr>
                        <a:t>Grenseverdier</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Grønn</a:t>
                      </a:r>
                    </a:p>
                  </a:txBody>
                  <a:tcPr anchor="ctr">
                    <a:solidFill>
                      <a:srgbClr val="77B800"/>
                    </a:solidFill>
                  </a:tcPr>
                </a:tc>
                <a:tc>
                  <a:txBody>
                    <a:bodyPr/>
                    <a:lstStyle/>
                    <a:p>
                      <a:pPr algn="ctr"/>
                      <a:r>
                        <a:rPr sz="1000" b="0">
                          <a:latin typeface="Calibri"/>
                        </a:rPr>
                        <a:t>4,3</a:t>
                      </a:r>
                    </a:p>
                  </a:txBody>
                  <a:tcPr anchor="ctr">
                    <a:solidFill>
                      <a:srgbClr val="77B800"/>
                    </a:solidFill>
                  </a:tcPr>
                </a:tc>
                <a:tc>
                  <a:txBody>
                    <a:bodyPr/>
                    <a:lstStyle/>
                    <a:p>
                      <a:r>
                        <a:rPr sz="1000" b="0">
                          <a:latin typeface="Calibri"/>
                        </a:rPr>
                        <a:t>4,0 &lt;= Grønn &lt; 5,1
3,8 &lt;= Gul &lt; 4,0
3,6 &lt;= Oransje &lt; 3,8
1,0 &lt;= Rød &lt; 3,6</a:t>
                      </a:r>
                    </a:p>
                  </a:txBody>
                  <a:tcPr anchor="ctr"/>
                </a:tc>
                <a:extLst>
                  <a:ext uri="{0D108BD9-81ED-4DB2-BD59-A6C34878D82A}">
                    <a16:rowId xmlns:a16="http://schemas.microsoft.com/office/drawing/2014/main" val="10001"/>
                  </a:ext>
                </a:extLst>
              </a:tr>
            </a:tbl>
          </a:graphicData>
        </a:graphic>
      </p:graphicFrame>
      <p:graphicFrame>
        <p:nvGraphicFramePr>
          <p:cNvPr id="4" name="New Table"/>
          <p:cNvGraphicFramePr>
            <a:graphicFrameLocks noGrp="1"/>
          </p:cNvGraphicFramePr>
          <p:nvPr/>
        </p:nvGraphicFramePr>
        <p:xfrm>
          <a:off x="254000" y="2006600"/>
          <a:ext cx="8115300" cy="396240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Alle</a:t>
                      </a:r>
                    </a:p>
                  </a:txBody>
                  <a:tcPr anchor="ctr"/>
                </a:tc>
                <a:tc>
                  <a:txBody>
                    <a:bodyPr/>
                    <a:lstStyle/>
                    <a:p>
                      <a:pPr algn="ctr"/>
                      <a:r>
                        <a:rPr sz="1000" b="0">
                          <a:latin typeface="Calibri"/>
                        </a:rPr>
                        <a:t>De fleste</a:t>
                      </a:r>
                    </a:p>
                  </a:txBody>
                  <a:tcPr anchor="ctr"/>
                </a:tc>
                <a:tc>
                  <a:txBody>
                    <a:bodyPr/>
                    <a:lstStyle/>
                    <a:p>
                      <a:pPr algn="ctr"/>
                      <a:r>
                        <a:rPr sz="1000" b="0">
                          <a:latin typeface="Calibri"/>
                        </a:rPr>
                        <a:t>Noen få</a:t>
                      </a:r>
                    </a:p>
                  </a:txBody>
                  <a:tcPr anchor="ctr"/>
                </a:tc>
                <a:tc>
                  <a:txBody>
                    <a:bodyPr/>
                    <a:lstStyle/>
                    <a:p>
                      <a:pPr algn="ctr"/>
                      <a:r>
                        <a:rPr sz="1000" b="0">
                          <a:latin typeface="Calibri"/>
                        </a:rPr>
                        <a:t>Bare en</a:t>
                      </a:r>
                    </a:p>
                  </a:txBody>
                  <a:tcPr anchor="ctr"/>
                </a:tc>
                <a:tc>
                  <a:txBody>
                    <a:bodyPr/>
                    <a:lstStyle/>
                    <a:p>
                      <a:pPr algn="ctr"/>
                      <a:r>
                        <a:rPr sz="1000" b="0">
                          <a:latin typeface="Calibri"/>
                        </a:rPr>
                        <a:t>Ingen</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Opplever du  at lærerne dine bryr seg om deg?</a:t>
                      </a:r>
                    </a:p>
                  </a:txBody>
                  <a:tcPr anchor="ctr"/>
                </a:tc>
                <a:tc>
                  <a:txBody>
                    <a:bodyPr/>
                    <a:lstStyle/>
                    <a:p>
                      <a:pPr algn="ctr"/>
                      <a:r>
                        <a:rPr sz="1000" b="0">
                          <a:latin typeface="Calibri"/>
                        </a:rPr>
                        <a:t>55</a:t>
                      </a:r>
                    </a:p>
                  </a:txBody>
                  <a:tcPr anchor="ctr"/>
                </a:tc>
                <a:tc>
                  <a:txBody>
                    <a:bodyPr/>
                    <a:lstStyle/>
                    <a:p>
                      <a:pPr algn="ctr"/>
                      <a:r>
                        <a:rPr sz="1000" b="0">
                          <a:latin typeface="Calibri"/>
                        </a:rPr>
                        <a:t>72</a:t>
                      </a:r>
                    </a:p>
                  </a:txBody>
                  <a:tcPr anchor="ctr"/>
                </a:tc>
                <a:tc>
                  <a:txBody>
                    <a:bodyPr/>
                    <a:lstStyle/>
                    <a:p>
                      <a:pPr algn="ctr"/>
                      <a:r>
                        <a:rPr sz="1000" b="0">
                          <a:latin typeface="Calibri"/>
                        </a:rPr>
                        <a:t>14</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4,21</a:t>
                      </a:r>
                    </a:p>
                  </a:txBody>
                  <a:tcPr anchor="ctr"/>
                </a:tc>
                <a:extLst>
                  <a:ext uri="{0D108BD9-81ED-4DB2-BD59-A6C34878D82A}">
                    <a16:rowId xmlns:a16="http://schemas.microsoft.com/office/drawing/2014/main" val="10001"/>
                  </a:ext>
                </a:extLst>
              </a:tr>
              <a:tr h="228600">
                <a:tc>
                  <a:txBody>
                    <a:bodyPr/>
                    <a:lstStyle/>
                    <a:p>
                      <a:r>
                        <a:rPr sz="1000" b="0">
                          <a:latin typeface="Calibri"/>
                        </a:rPr>
                        <a:t>Opplever du at lærerne dine har tro på at du kan gjøre det bra på skolen?</a:t>
                      </a:r>
                    </a:p>
                  </a:txBody>
                  <a:tcPr anchor="ctr"/>
                </a:tc>
                <a:tc>
                  <a:txBody>
                    <a:bodyPr/>
                    <a:lstStyle/>
                    <a:p>
                      <a:pPr algn="ctr"/>
                      <a:r>
                        <a:rPr sz="1000" b="0">
                          <a:latin typeface="Calibri"/>
                        </a:rPr>
                        <a:t>65</a:t>
                      </a:r>
                    </a:p>
                  </a:txBody>
                  <a:tcPr anchor="ctr"/>
                </a:tc>
                <a:tc>
                  <a:txBody>
                    <a:bodyPr/>
                    <a:lstStyle/>
                    <a:p>
                      <a:pPr algn="ctr"/>
                      <a:r>
                        <a:rPr sz="1000" b="0">
                          <a:latin typeface="Calibri"/>
                        </a:rPr>
                        <a:t>67</a:t>
                      </a:r>
                    </a:p>
                  </a:txBody>
                  <a:tcPr anchor="ctr"/>
                </a:tc>
                <a:tc>
                  <a:txBody>
                    <a:bodyPr/>
                    <a:lstStyle/>
                    <a:p>
                      <a:pPr algn="ctr"/>
                      <a:r>
                        <a:rPr sz="1000" b="0">
                          <a:latin typeface="Calibri"/>
                        </a:rPr>
                        <a:t>13</a:t>
                      </a:r>
                    </a:p>
                  </a:txBody>
                  <a:tcPr anchor="ctr"/>
                </a:tc>
                <a:tc>
                  <a:txBody>
                    <a:bodyPr/>
                    <a:lstStyle/>
                    <a:p>
                      <a:pPr algn="ctr"/>
                      <a:r>
                        <a:rPr sz="1000" b="0">
                          <a:latin typeface="Calibri"/>
                        </a:rPr>
                        <a:t>0</a:t>
                      </a:r>
                    </a:p>
                  </a:txBody>
                  <a:tcPr anchor="ctr"/>
                </a:tc>
                <a:tc>
                  <a:txBody>
                    <a:bodyPr/>
                    <a:lstStyle/>
                    <a:p>
                      <a:pPr algn="ctr"/>
                      <a:r>
                        <a:rPr sz="1000" b="0">
                          <a:latin typeface="Calibri"/>
                        </a:rPr>
                        <a:t>0</a:t>
                      </a:r>
                    </a:p>
                  </a:txBody>
                  <a:tcPr anchor="ctr"/>
                </a:tc>
                <a:tc>
                  <a:txBody>
                    <a:bodyPr/>
                    <a:lstStyle/>
                    <a:p>
                      <a:pPr algn="ctr"/>
                      <a:r>
                        <a:rPr sz="1000" b="0">
                          <a:latin typeface="Calibri"/>
                        </a:rPr>
                        <a:t>4,36</a:t>
                      </a:r>
                    </a:p>
                  </a:txBody>
                  <a:tcPr anchor="ctr"/>
                </a:tc>
                <a:extLst>
                  <a:ext uri="{0D108BD9-81ED-4DB2-BD59-A6C34878D82A}">
                    <a16:rowId xmlns:a16="http://schemas.microsoft.com/office/drawing/2014/main" val="10002"/>
                  </a:ext>
                </a:extLst>
              </a:tr>
              <a:tr h="228600">
                <a:tc>
                  <a:txBody>
                    <a:bodyPr/>
                    <a:lstStyle/>
                    <a:p>
                      <a:r>
                        <a:rPr sz="1000" b="0">
                          <a:latin typeface="Calibri"/>
                        </a:rPr>
                        <a:t>Opplever  du at lærerne behandler deg med respekt?</a:t>
                      </a:r>
                    </a:p>
                  </a:txBody>
                  <a:tcPr anchor="ctr"/>
                </a:tc>
                <a:tc>
                  <a:txBody>
                    <a:bodyPr/>
                    <a:lstStyle/>
                    <a:p>
                      <a:pPr algn="ctr"/>
                      <a:r>
                        <a:rPr sz="1000" b="0">
                          <a:latin typeface="Calibri"/>
                        </a:rPr>
                        <a:t>61</a:t>
                      </a:r>
                    </a:p>
                  </a:txBody>
                  <a:tcPr anchor="ctr"/>
                </a:tc>
                <a:tc>
                  <a:txBody>
                    <a:bodyPr/>
                    <a:lstStyle/>
                    <a:p>
                      <a:pPr algn="ctr"/>
                      <a:r>
                        <a:rPr sz="1000" b="0">
                          <a:latin typeface="Calibri"/>
                        </a:rPr>
                        <a:t>69</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0</a:t>
                      </a:r>
                    </a:p>
                  </a:txBody>
                  <a:tcPr anchor="ctr"/>
                </a:tc>
                <a:tc>
                  <a:txBody>
                    <a:bodyPr/>
                    <a:lstStyle/>
                    <a:p>
                      <a:pPr algn="ctr"/>
                      <a:r>
                        <a:rPr sz="1000" b="0">
                          <a:latin typeface="Calibri"/>
                        </a:rPr>
                        <a:t>4,31</a:t>
                      </a:r>
                    </a:p>
                  </a:txBody>
                  <a:tcPr anchor="ctr"/>
                </a:tc>
                <a:extLst>
                  <a:ext uri="{0D108BD9-81ED-4DB2-BD59-A6C34878D82A}">
                    <a16:rowId xmlns:a16="http://schemas.microsoft.com/office/drawing/2014/main" val="10003"/>
                  </a:ext>
                </a:extLst>
              </a:tr>
              <a:tr h="228600">
                <a:tc>
                  <a:txBody>
                    <a:bodyPr/>
                    <a:lstStyle/>
                    <a:p>
                      <a:r>
                        <a:rPr sz="1000" b="0">
                          <a:latin typeface="Calibri"/>
                        </a:rPr>
                        <a:t>Når jeg har problemer med å forstå arbeidsoppgaver på skolen, får jeg god hjelp av lærerne</a:t>
                      </a:r>
                    </a:p>
                  </a:txBody>
                  <a:tcPr anchor="ctr"/>
                </a:tc>
                <a:tc>
                  <a:txBody>
                    <a:bodyPr/>
                    <a:lstStyle/>
                    <a:p>
                      <a:pPr algn="ctr"/>
                      <a:r>
                        <a:rPr sz="1000" b="0">
                          <a:latin typeface="Calibri"/>
                        </a:rPr>
                        <a:t>60</a:t>
                      </a:r>
                    </a:p>
                  </a:txBody>
                  <a:tcPr anchor="ctr"/>
                </a:tc>
                <a:tc>
                  <a:txBody>
                    <a:bodyPr/>
                    <a:lstStyle/>
                    <a:p>
                      <a:pPr algn="ctr"/>
                      <a:r>
                        <a:rPr sz="1000" b="0">
                          <a:latin typeface="Calibri"/>
                        </a:rPr>
                        <a:t>73</a:t>
                      </a:r>
                    </a:p>
                  </a:txBody>
                  <a:tcPr anchor="ctr"/>
                </a:tc>
                <a:tc>
                  <a:txBody>
                    <a:bodyPr/>
                    <a:lstStyle/>
                    <a:p>
                      <a:pPr algn="ctr"/>
                      <a:r>
                        <a:rPr sz="1000" b="0">
                          <a:latin typeface="Calibri"/>
                        </a:rPr>
                        <a:t>-</a:t>
                      </a:r>
                    </a:p>
                  </a:txBody>
                  <a:tcPr anchor="ctr"/>
                </a:tc>
                <a:tc>
                  <a:txBody>
                    <a:bodyPr/>
                    <a:lstStyle/>
                    <a:p>
                      <a:pPr algn="ctr"/>
                      <a:r>
                        <a:rPr sz="1000" b="0">
                          <a:latin typeface="Calibri"/>
                        </a:rPr>
                        <a:t>0</a:t>
                      </a:r>
                    </a:p>
                  </a:txBody>
                  <a:tcPr anchor="ctr"/>
                </a:tc>
                <a:tc>
                  <a:txBody>
                    <a:bodyPr/>
                    <a:lstStyle/>
                    <a:p>
                      <a:pPr algn="ctr"/>
                      <a:r>
                        <a:rPr sz="1000" b="0">
                          <a:latin typeface="Calibri"/>
                        </a:rPr>
                        <a:t>-</a:t>
                      </a:r>
                    </a:p>
                  </a:txBody>
                  <a:tcPr anchor="ctr"/>
                </a:tc>
                <a:tc>
                  <a:txBody>
                    <a:bodyPr/>
                    <a:lstStyle/>
                    <a:p>
                      <a:pPr algn="ctr"/>
                      <a:r>
                        <a:rPr sz="1000" b="0">
                          <a:latin typeface="Calibri"/>
                        </a:rPr>
                        <a:t>4,32</a:t>
                      </a:r>
                    </a:p>
                  </a:txBody>
                  <a:tcPr anchor="ctr"/>
                </a:tc>
                <a:extLst>
                  <a:ext uri="{0D108BD9-81ED-4DB2-BD59-A6C34878D82A}">
                    <a16:rowId xmlns:a16="http://schemas.microsoft.com/office/drawing/2014/main" val="10004"/>
                  </a:ext>
                </a:extLst>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nvGraphicFramePr>
        <p:xfrm>
          <a:off x="254000" y="254000"/>
          <a:ext cx="8115300" cy="2103120"/>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gridCol w="1193800">
                  <a:extLst>
                    <a:ext uri="{9D8B030D-6E8A-4147-A177-3AD203B41FA5}">
                      <a16:colId xmlns:a16="http://schemas.microsoft.com/office/drawing/2014/main" val="20004"/>
                    </a:ext>
                  </a:extLst>
                </a:gridCol>
                <a:gridCol w="1193800">
                  <a:extLst>
                    <a:ext uri="{9D8B030D-6E8A-4147-A177-3AD203B41FA5}">
                      <a16:colId xmlns:a16="http://schemas.microsoft.com/office/drawing/2014/main" val="20005"/>
                    </a:ext>
                  </a:extLst>
                </a:gridCol>
                <a:gridCol w="1193800">
                  <a:extLst>
                    <a:ext uri="{9D8B030D-6E8A-4147-A177-3AD203B41FA5}">
                      <a16:colId xmlns:a16="http://schemas.microsoft.com/office/drawing/2014/main" val="20006"/>
                    </a:ext>
                  </a:extLst>
                </a:gridCol>
              </a:tblGrid>
              <a:tr h="228600">
                <a:tc>
                  <a:txBody>
                    <a:bodyPr/>
                    <a:lstStyle/>
                    <a:p>
                      <a:endParaRPr sz="1000" b="0">
                        <a:latin typeface="Calibri"/>
                      </a:endParaRPr>
                    </a:p>
                  </a:txBody>
                  <a:tcPr anchor="ctr"/>
                </a:tc>
                <a:tc>
                  <a:txBody>
                    <a:bodyPr/>
                    <a:lstStyle/>
                    <a:p>
                      <a:pPr algn="ctr"/>
                      <a:r>
                        <a:rPr sz="1000" b="0">
                          <a:latin typeface="Calibri"/>
                        </a:rPr>
                        <a:t>Helt enig</a:t>
                      </a:r>
                    </a:p>
                  </a:txBody>
                  <a:tcPr anchor="ctr"/>
                </a:tc>
                <a:tc>
                  <a:txBody>
                    <a:bodyPr/>
                    <a:lstStyle/>
                    <a:p>
                      <a:pPr algn="ctr"/>
                      <a:r>
                        <a:rPr sz="1000" b="0">
                          <a:latin typeface="Calibri"/>
                        </a:rPr>
                        <a:t>Litt enig</a:t>
                      </a:r>
                    </a:p>
                  </a:txBody>
                  <a:tcPr anchor="ctr"/>
                </a:tc>
                <a:tc>
                  <a:txBody>
                    <a:bodyPr/>
                    <a:lstStyle/>
                    <a:p>
                      <a:pPr algn="ctr"/>
                      <a:r>
                        <a:rPr sz="1000" b="0">
                          <a:latin typeface="Calibri"/>
                        </a:rPr>
                        <a:t>Verken uenig eller enig</a:t>
                      </a:r>
                    </a:p>
                  </a:txBody>
                  <a:tcPr anchor="ctr"/>
                </a:tc>
                <a:tc>
                  <a:txBody>
                    <a:bodyPr/>
                    <a:lstStyle/>
                    <a:p>
                      <a:pPr algn="ctr"/>
                      <a:r>
                        <a:rPr sz="1000" b="0">
                          <a:latin typeface="Calibri"/>
                        </a:rPr>
                        <a:t>Litt uenig</a:t>
                      </a:r>
                    </a:p>
                  </a:txBody>
                  <a:tcPr anchor="ctr"/>
                </a:tc>
                <a:tc>
                  <a:txBody>
                    <a:bodyPr/>
                    <a:lstStyle/>
                    <a:p>
                      <a:pPr algn="ctr"/>
                      <a:r>
                        <a:rPr sz="1000" b="0">
                          <a:latin typeface="Calibri"/>
                        </a:rPr>
                        <a:t>Helt uenig</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Lærerne hjelper meg slik at jeg forstår det jeg skal lære</a:t>
                      </a:r>
                    </a:p>
                  </a:txBody>
                  <a:tcPr anchor="ctr"/>
                </a:tc>
                <a:tc>
                  <a:txBody>
                    <a:bodyPr/>
                    <a:lstStyle/>
                    <a:p>
                      <a:pPr algn="ctr"/>
                      <a:r>
                        <a:rPr sz="1000" b="0">
                          <a:latin typeface="Calibri"/>
                        </a:rPr>
                        <a:t>70</a:t>
                      </a:r>
                    </a:p>
                  </a:txBody>
                  <a:tcPr anchor="ctr"/>
                </a:tc>
                <a:tc>
                  <a:txBody>
                    <a:bodyPr/>
                    <a:lstStyle/>
                    <a:p>
                      <a:pPr algn="ctr"/>
                      <a:r>
                        <a:rPr sz="1000" b="0">
                          <a:latin typeface="Calibri"/>
                        </a:rPr>
                        <a:t>55</a:t>
                      </a:r>
                    </a:p>
                  </a:txBody>
                  <a:tcPr anchor="ctr"/>
                </a:tc>
                <a:tc>
                  <a:txBody>
                    <a:bodyPr/>
                    <a:lstStyle/>
                    <a:p>
                      <a:pPr algn="ctr"/>
                      <a:r>
                        <a:rPr sz="1000" b="0">
                          <a:latin typeface="Calibri"/>
                        </a:rPr>
                        <a:t>13</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4,31</a:t>
                      </a:r>
                    </a:p>
                  </a:txBody>
                  <a:tcPr anchor="ctr"/>
                </a:tc>
                <a:extLst>
                  <a:ext uri="{0D108BD9-81ED-4DB2-BD59-A6C34878D82A}">
                    <a16:rowId xmlns:a16="http://schemas.microsoft.com/office/drawing/2014/main" val="10001"/>
                  </a:ext>
                </a:extLst>
              </a:tr>
              <a:tr h="228600">
                <a:tc>
                  <a:txBody>
                    <a:bodyPr/>
                    <a:lstStyle/>
                    <a:p>
                      <a:r>
                        <a:rPr sz="1000" b="0">
                          <a:solidFill>
                            <a:srgbClr val="0066CC"/>
                          </a:solidFill>
                          <a:latin typeface="Calibri"/>
                        </a:rPr>
                        <a:t>Jeg ber læreren om hjelp hvis det er noe jeg ikke får til</a:t>
                      </a:r>
                    </a:p>
                  </a:txBody>
                  <a:tcPr anchor="ctr"/>
                </a:tc>
                <a:tc>
                  <a:txBody>
                    <a:bodyPr/>
                    <a:lstStyle/>
                    <a:p>
                      <a:pPr algn="ctr"/>
                      <a:r>
                        <a:rPr sz="1000" b="0">
                          <a:latin typeface="Calibri"/>
                        </a:rPr>
                        <a:t>80</a:t>
                      </a:r>
                    </a:p>
                  </a:txBody>
                  <a:tcPr anchor="ctr"/>
                </a:tc>
                <a:tc>
                  <a:txBody>
                    <a:bodyPr/>
                    <a:lstStyle/>
                    <a:p>
                      <a:pPr algn="ctr"/>
                      <a:r>
                        <a:rPr sz="1000" b="0">
                          <a:latin typeface="Calibri"/>
                        </a:rPr>
                        <a:t>53</a:t>
                      </a:r>
                    </a:p>
                  </a:txBody>
                  <a:tcPr anchor="ctr"/>
                </a:tc>
                <a:tc>
                  <a:txBody>
                    <a:bodyPr/>
                    <a:lstStyle/>
                    <a:p>
                      <a:pPr algn="ctr"/>
                      <a:r>
                        <a:rPr sz="1000" b="0">
                          <a:latin typeface="Calibri"/>
                        </a:rPr>
                        <a:t>7</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4,43</a:t>
                      </a:r>
                    </a:p>
                  </a:txBody>
                  <a:tcPr anchor="ctr"/>
                </a:tc>
                <a:extLst>
                  <a:ext uri="{0D108BD9-81ED-4DB2-BD59-A6C34878D82A}">
                    <a16:rowId xmlns:a16="http://schemas.microsoft.com/office/drawing/2014/main" val="10002"/>
                  </a:ext>
                </a:extLst>
              </a:tr>
            </a:tbl>
          </a:graphicData>
        </a:graphic>
      </p:graphicFrame>
      <p:graphicFrame>
        <p:nvGraphicFramePr>
          <p:cNvPr id="3" name="New Table"/>
          <p:cNvGraphicFramePr>
            <a:graphicFrameLocks noGrp="1"/>
          </p:cNvGraphicFramePr>
          <p:nvPr/>
        </p:nvGraphicFramePr>
        <p:xfrm>
          <a:off x="254000" y="2616200"/>
          <a:ext cx="8128000" cy="304800"/>
        </p:xfrm>
        <a:graphic>
          <a:graphicData uri="http://schemas.openxmlformats.org/drawingml/2006/table">
            <a:tbl>
              <a:tblPr bandRow="1">
                <a:tableStyleId>{5C22544A-7EE6-4342-B048-85BDC9FD1C3A}</a:tableStyleId>
              </a:tblPr>
              <a:tblGrid>
                <a:gridCol w="8128000">
                  <a:extLst>
                    <a:ext uri="{9D8B030D-6E8A-4147-A177-3AD203B41FA5}">
                      <a16:colId xmlns:a16="http://schemas.microsoft.com/office/drawing/2014/main" val="20000"/>
                    </a:ext>
                  </a:extLst>
                </a:gridCol>
              </a:tblGrid>
              <a:tr h="228600">
                <a:tc>
                  <a:txBody>
                    <a:bodyPr/>
                    <a:lstStyle/>
                    <a:p>
                      <a:pPr algn="l"/>
                      <a:r>
                        <a:rPr sz="1400">
                          <a:latin typeface="Calibri"/>
                        </a:rPr>
                        <a:t>Støtte fra lærerne (fra Foreldreundersøkelsen)</a:t>
                      </a:r>
                    </a:p>
                  </a:txBody>
                  <a:tcPr anchor="ctr"/>
                </a:tc>
                <a:extLst>
                  <a:ext uri="{0D108BD9-81ED-4DB2-BD59-A6C34878D82A}">
                    <a16:rowId xmlns:a16="http://schemas.microsoft.com/office/drawing/2014/main" val="10000"/>
                  </a:ext>
                </a:extLst>
              </a:tr>
            </a:tbl>
          </a:graphicData>
        </a:graphic>
      </p:graphicFrame>
      <p:graphicFrame>
        <p:nvGraphicFramePr>
          <p:cNvPr id="4" name="New Table"/>
          <p:cNvGraphicFramePr>
            <a:graphicFrameLocks noGrp="1"/>
          </p:cNvGraphicFramePr>
          <p:nvPr/>
        </p:nvGraphicFramePr>
        <p:xfrm>
          <a:off x="254000" y="3175000"/>
          <a:ext cx="8128000" cy="487680"/>
        </p:xfrm>
        <a:graphic>
          <a:graphicData uri="http://schemas.openxmlformats.org/drawingml/2006/table">
            <a:tbl>
              <a:tblPr firstRow="1" bandRow="1">
                <a:tableStyleId>{5C22544A-7EE6-4342-B048-85BDC9FD1C3A}</a:tableStyleId>
              </a:tblPr>
              <a:tblGrid>
                <a:gridCol w="7493000">
                  <a:extLst>
                    <a:ext uri="{9D8B030D-6E8A-4147-A177-3AD203B41FA5}">
                      <a16:colId xmlns:a16="http://schemas.microsoft.com/office/drawing/2014/main" val="20000"/>
                    </a:ext>
                  </a:extLst>
                </a:gridCol>
                <a:gridCol w="635000">
                  <a:extLst>
                    <a:ext uri="{9D8B030D-6E8A-4147-A177-3AD203B41FA5}">
                      <a16:colId xmlns:a16="http://schemas.microsoft.com/office/drawing/2014/main" val="20001"/>
                    </a:ext>
                  </a:extLst>
                </a:gridCol>
              </a:tblGrid>
              <a:tr h="228600">
                <a:tc>
                  <a:txBody>
                    <a:bodyPr/>
                    <a:lstStyle/>
                    <a:p>
                      <a:r>
                        <a:rPr sz="1000" b="0">
                          <a:latin typeface="Calibri"/>
                        </a:rPr>
                        <a:t>Utvalg</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Tysværvåg barne- og ungdomsskule (21-22)</a:t>
                      </a:r>
                    </a:p>
                  </a:txBody>
                  <a:tcPr anchor="ctr"/>
                </a:tc>
                <a:tc>
                  <a:txBody>
                    <a:bodyPr/>
                    <a:lstStyle/>
                    <a:p>
                      <a:pPr algn="ctr"/>
                      <a:r>
                        <a:rPr sz="1000" b="0">
                          <a:latin typeface="Calibri"/>
                        </a:rPr>
                        <a:t>4,54</a:t>
                      </a:r>
                    </a:p>
                  </a:txBody>
                  <a:tcPr anchor="ctr"/>
                </a:tc>
                <a:extLst>
                  <a:ext uri="{0D108BD9-81ED-4DB2-BD59-A6C34878D82A}">
                    <a16:rowId xmlns:a16="http://schemas.microsoft.com/office/drawing/2014/main" val="10001"/>
                  </a:ext>
                </a:extLst>
              </a:tr>
            </a:tbl>
          </a:graphicData>
        </a:graphic>
      </p:graphicFrame>
      <p:graphicFrame>
        <p:nvGraphicFramePr>
          <p:cNvPr id="5" name="New Table"/>
          <p:cNvGraphicFramePr>
            <a:graphicFrameLocks noGrp="1"/>
          </p:cNvGraphicFramePr>
          <p:nvPr/>
        </p:nvGraphicFramePr>
        <p:xfrm>
          <a:off x="254000" y="3911600"/>
          <a:ext cx="8128000" cy="271272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0000"/>
                    </a:ext>
                  </a:extLst>
                </a:gridCol>
                <a:gridCol w="10414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gridCol w="1041400">
                  <a:extLst>
                    <a:ext uri="{9D8B030D-6E8A-4147-A177-3AD203B41FA5}">
                      <a16:colId xmlns:a16="http://schemas.microsoft.com/office/drawing/2014/main" val="20003"/>
                    </a:ext>
                  </a:extLst>
                </a:gridCol>
                <a:gridCol w="1041400">
                  <a:extLst>
                    <a:ext uri="{9D8B030D-6E8A-4147-A177-3AD203B41FA5}">
                      <a16:colId xmlns:a16="http://schemas.microsoft.com/office/drawing/2014/main" val="20004"/>
                    </a:ext>
                  </a:extLst>
                </a:gridCol>
                <a:gridCol w="1041400">
                  <a:extLst>
                    <a:ext uri="{9D8B030D-6E8A-4147-A177-3AD203B41FA5}">
                      <a16:colId xmlns:a16="http://schemas.microsoft.com/office/drawing/2014/main" val="20005"/>
                    </a:ext>
                  </a:extLst>
                </a:gridCol>
                <a:gridCol w="1041400">
                  <a:extLst>
                    <a:ext uri="{9D8B030D-6E8A-4147-A177-3AD203B41FA5}">
                      <a16:colId xmlns:a16="http://schemas.microsoft.com/office/drawing/2014/main" val="20006"/>
                    </a:ext>
                  </a:extLst>
                </a:gridCol>
                <a:gridCol w="1041400">
                  <a:extLst>
                    <a:ext uri="{9D8B030D-6E8A-4147-A177-3AD203B41FA5}">
                      <a16:colId xmlns:a16="http://schemas.microsoft.com/office/drawing/2014/main" val="20007"/>
                    </a:ext>
                  </a:extLst>
                </a:gridCol>
              </a:tblGrid>
              <a:tr h="228600">
                <a:tc>
                  <a:txBody>
                    <a:bodyPr/>
                    <a:lstStyle/>
                    <a:p>
                      <a:endParaRPr sz="1000" b="0">
                        <a:latin typeface="Calibri"/>
                      </a:endParaRPr>
                    </a:p>
                  </a:txBody>
                  <a:tcPr anchor="ctr"/>
                </a:tc>
                <a:tc>
                  <a:txBody>
                    <a:bodyPr/>
                    <a:lstStyle/>
                    <a:p>
                      <a:pPr algn="ctr"/>
                      <a:r>
                        <a:rPr sz="1000" b="0">
                          <a:latin typeface="Calibri"/>
                        </a:rPr>
                        <a:t>Helt enig</a:t>
                      </a:r>
                    </a:p>
                  </a:txBody>
                  <a:tcPr anchor="ctr"/>
                </a:tc>
                <a:tc>
                  <a:txBody>
                    <a:bodyPr/>
                    <a:lstStyle/>
                    <a:p>
                      <a:pPr algn="ctr"/>
                      <a:r>
                        <a:rPr sz="1000" b="0">
                          <a:latin typeface="Calibri"/>
                        </a:rPr>
                        <a:t>Litt enig</a:t>
                      </a:r>
                    </a:p>
                  </a:txBody>
                  <a:tcPr anchor="ctr"/>
                </a:tc>
                <a:tc>
                  <a:txBody>
                    <a:bodyPr/>
                    <a:lstStyle/>
                    <a:p>
                      <a:pPr algn="ctr"/>
                      <a:r>
                        <a:rPr sz="1000" b="0">
                          <a:latin typeface="Calibri"/>
                        </a:rPr>
                        <a:t>Verken enig eller uenig</a:t>
                      </a:r>
                    </a:p>
                  </a:txBody>
                  <a:tcPr anchor="ctr"/>
                </a:tc>
                <a:tc>
                  <a:txBody>
                    <a:bodyPr/>
                    <a:lstStyle/>
                    <a:p>
                      <a:pPr algn="ctr"/>
                      <a:r>
                        <a:rPr sz="1000" b="0">
                          <a:latin typeface="Calibri"/>
                        </a:rPr>
                        <a:t>Litt uenig</a:t>
                      </a:r>
                    </a:p>
                  </a:txBody>
                  <a:tcPr anchor="ctr"/>
                </a:tc>
                <a:tc>
                  <a:txBody>
                    <a:bodyPr/>
                    <a:lstStyle/>
                    <a:p>
                      <a:pPr algn="ctr"/>
                      <a:r>
                        <a:rPr sz="1000" b="0">
                          <a:latin typeface="Calibri"/>
                        </a:rPr>
                        <a:t>Helt uenig</a:t>
                      </a:r>
                    </a:p>
                  </a:txBody>
                  <a:tcPr anchor="ctr"/>
                </a:tc>
                <a:tc>
                  <a:txBody>
                    <a:bodyPr/>
                    <a:lstStyle/>
                    <a:p>
                      <a:pPr algn="ctr"/>
                      <a:r>
                        <a:rPr sz="1000" b="0">
                          <a:solidFill>
                            <a:srgbClr val="0066CC"/>
                          </a:solidFill>
                          <a:latin typeface="Calibri"/>
                        </a:rPr>
                        <a:t>Vet ikke</a:t>
                      </a:r>
                    </a:p>
                  </a:txBody>
                  <a:tcPr anchor="ctr"/>
                </a:tc>
                <a:tc>
                  <a:txBody>
                    <a:bodyPr/>
                    <a:lstStyle/>
                    <a:p>
                      <a:pPr algn="ctr"/>
                      <a:r>
                        <a:rPr sz="1000" b="0">
                          <a:latin typeface="Calibri"/>
                        </a:rPr>
                        <a:t>Snitt</a:t>
                      </a:r>
                    </a:p>
                  </a:txBody>
                  <a:tcPr anchor="ctr"/>
                </a:tc>
                <a:extLst>
                  <a:ext uri="{0D108BD9-81ED-4DB2-BD59-A6C34878D82A}">
                    <a16:rowId xmlns:a16="http://schemas.microsoft.com/office/drawing/2014/main" val="10000"/>
                  </a:ext>
                </a:extLst>
              </a:tr>
              <a:tr h="228600">
                <a:tc>
                  <a:txBody>
                    <a:bodyPr/>
                    <a:lstStyle/>
                    <a:p>
                      <a:r>
                        <a:rPr sz="1000" b="0">
                          <a:latin typeface="Calibri"/>
                        </a:rPr>
                        <a:t>Jeg har inntrykk av at lærerne har positive forventninger til mitt barns læring og utvikling</a:t>
                      </a:r>
                    </a:p>
                  </a:txBody>
                  <a:tcPr anchor="ctr"/>
                </a:tc>
                <a:tc>
                  <a:txBody>
                    <a:bodyPr/>
                    <a:lstStyle/>
                    <a:p>
                      <a:pPr algn="ctr"/>
                      <a:r>
                        <a:rPr sz="1000" b="0">
                          <a:latin typeface="Calibri"/>
                        </a:rPr>
                        <a:t>226</a:t>
                      </a:r>
                    </a:p>
                  </a:txBody>
                  <a:tcPr anchor="ctr"/>
                </a:tc>
                <a:tc>
                  <a:txBody>
                    <a:bodyPr/>
                    <a:lstStyle/>
                    <a:p>
                      <a:pPr algn="ctr"/>
                      <a:r>
                        <a:rPr sz="1000" b="0">
                          <a:latin typeface="Calibri"/>
                        </a:rPr>
                        <a:t>67</a:t>
                      </a:r>
                    </a:p>
                  </a:txBody>
                  <a:tcPr anchor="ctr"/>
                </a:tc>
                <a:tc>
                  <a:txBody>
                    <a:bodyPr/>
                    <a:lstStyle/>
                    <a:p>
                      <a:pPr algn="ctr"/>
                      <a:r>
                        <a:rPr sz="1000" b="0">
                          <a:latin typeface="Calibri"/>
                        </a:rPr>
                        <a:t>26</a:t>
                      </a:r>
                    </a:p>
                  </a:txBody>
                  <a:tcPr anchor="ctr"/>
                </a:tc>
                <a:tc>
                  <a:txBody>
                    <a:bodyPr/>
                    <a:lstStyle/>
                    <a:p>
                      <a:pPr algn="ctr"/>
                      <a:r>
                        <a:rPr sz="1000" b="0">
                          <a:latin typeface="Calibri"/>
                        </a:rPr>
                        <a:t>7</a:t>
                      </a:r>
                    </a:p>
                  </a:txBody>
                  <a:tcPr anchor="ctr"/>
                </a:tc>
                <a:tc>
                  <a:txBody>
                    <a:bodyPr/>
                    <a:lstStyle/>
                    <a:p>
                      <a:pPr algn="ctr"/>
                      <a:r>
                        <a:rPr sz="1000" b="0">
                          <a:latin typeface="Calibri"/>
                        </a:rPr>
                        <a:t>-</a:t>
                      </a:r>
                    </a:p>
                  </a:txBody>
                  <a:tcPr anchor="ctr"/>
                </a:tc>
                <a:tc>
                  <a:txBody>
                    <a:bodyPr/>
                    <a:lstStyle/>
                    <a:p>
                      <a:pPr algn="ctr"/>
                      <a:r>
                        <a:rPr sz="1000" b="0">
                          <a:latin typeface="Calibri"/>
                        </a:rPr>
                        <a:t>-</a:t>
                      </a:r>
                    </a:p>
                  </a:txBody>
                  <a:tcPr anchor="ctr"/>
                </a:tc>
                <a:tc>
                  <a:txBody>
                    <a:bodyPr/>
                    <a:lstStyle/>
                    <a:p>
                      <a:pPr algn="ctr"/>
                      <a:r>
                        <a:rPr sz="1000" b="0">
                          <a:latin typeface="Calibri"/>
                        </a:rPr>
                        <a:t>4,55</a:t>
                      </a:r>
                    </a:p>
                  </a:txBody>
                  <a:tcPr anchor="ctr"/>
                </a:tc>
                <a:extLst>
                  <a:ext uri="{0D108BD9-81ED-4DB2-BD59-A6C34878D82A}">
                    <a16:rowId xmlns:a16="http://schemas.microsoft.com/office/drawing/2014/main" val="10001"/>
                  </a:ext>
                </a:extLst>
              </a:tr>
              <a:tr h="228600">
                <a:tc>
                  <a:txBody>
                    <a:bodyPr/>
                    <a:lstStyle/>
                    <a:p>
                      <a:r>
                        <a:rPr sz="1000" b="0">
                          <a:latin typeface="Calibri"/>
                        </a:rPr>
                        <a:t>Jeg har inntrykk av at lærerne behandler barnet mitt med respekt</a:t>
                      </a:r>
                    </a:p>
                  </a:txBody>
                  <a:tcPr anchor="ctr"/>
                </a:tc>
                <a:tc>
                  <a:txBody>
                    <a:bodyPr/>
                    <a:lstStyle/>
                    <a:p>
                      <a:pPr algn="ctr"/>
                      <a:r>
                        <a:rPr sz="1000" b="0">
                          <a:latin typeface="Calibri"/>
                        </a:rPr>
                        <a:t>240</a:t>
                      </a:r>
                    </a:p>
                  </a:txBody>
                  <a:tcPr anchor="ctr"/>
                </a:tc>
                <a:tc>
                  <a:txBody>
                    <a:bodyPr/>
                    <a:lstStyle/>
                    <a:p>
                      <a:pPr algn="ctr"/>
                      <a:r>
                        <a:rPr sz="1000" b="0">
                          <a:latin typeface="Calibri"/>
                        </a:rPr>
                        <a:t>62</a:t>
                      </a:r>
                    </a:p>
                  </a:txBody>
                  <a:tcPr anchor="ctr"/>
                </a:tc>
                <a:tc>
                  <a:txBody>
                    <a:bodyPr/>
                    <a:lstStyle/>
                    <a:p>
                      <a:pPr algn="ctr"/>
                      <a:r>
                        <a:rPr sz="1000" b="0">
                          <a:latin typeface="Calibri"/>
                        </a:rPr>
                        <a:t>15</a:t>
                      </a:r>
                    </a:p>
                  </a:txBody>
                  <a:tcPr anchor="ctr"/>
                </a:tc>
                <a:tc>
                  <a:txBody>
                    <a:bodyPr/>
                    <a:lstStyle/>
                    <a:p>
                      <a:pPr algn="ctr"/>
                      <a:r>
                        <a:rPr sz="1000" b="0">
                          <a:latin typeface="Calibri"/>
                        </a:rPr>
                        <a:t>8</a:t>
                      </a:r>
                    </a:p>
                  </a:txBody>
                  <a:tcPr anchor="ctr"/>
                </a:tc>
                <a:tc>
                  <a:txBody>
                    <a:bodyPr/>
                    <a:lstStyle/>
                    <a:p>
                      <a:pPr algn="ctr"/>
                      <a:r>
                        <a:rPr sz="1000" b="0">
                          <a:latin typeface="Calibri"/>
                        </a:rPr>
                        <a:t>0</a:t>
                      </a:r>
                    </a:p>
                  </a:txBody>
                  <a:tcPr anchor="ctr"/>
                </a:tc>
                <a:tc>
                  <a:txBody>
                    <a:bodyPr/>
                    <a:lstStyle/>
                    <a:p>
                      <a:pPr algn="ctr"/>
                      <a:r>
                        <a:rPr sz="1000" b="0">
                          <a:latin typeface="Calibri"/>
                        </a:rPr>
                        <a:t>6</a:t>
                      </a:r>
                    </a:p>
                  </a:txBody>
                  <a:tcPr anchor="ctr"/>
                </a:tc>
                <a:tc>
                  <a:txBody>
                    <a:bodyPr/>
                    <a:lstStyle/>
                    <a:p>
                      <a:pPr algn="ctr"/>
                      <a:r>
                        <a:rPr sz="1000" b="0">
                          <a:latin typeface="Calibri"/>
                        </a:rPr>
                        <a:t>4,64</a:t>
                      </a:r>
                    </a:p>
                  </a:txBody>
                  <a:tcPr anchor="ctr"/>
                </a:tc>
                <a:extLst>
                  <a:ext uri="{0D108BD9-81ED-4DB2-BD59-A6C34878D82A}">
                    <a16:rowId xmlns:a16="http://schemas.microsoft.com/office/drawing/2014/main" val="10002"/>
                  </a:ext>
                </a:extLst>
              </a:tr>
            </a:tbl>
          </a:graphicData>
        </a:graphic>
      </p:graphicFrame>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3.9600.0"/>
  <p:tag name="AS_RELEASE_DATE" val="2018.06.22"/>
  <p:tag name="AS_TITLE" val="Aspose.Slides for .NET 4.0 Client Profile"/>
  <p:tag name="AS_VERSION" val="18.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2164</Words>
  <Application>Microsoft Office PowerPoint</Application>
  <PresentationFormat>Skjermfremvisning (4:3)</PresentationFormat>
  <Paragraphs>489</Paragraphs>
  <Slides>21</Slides>
  <Notes>0</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21</vt:i4>
      </vt:variant>
    </vt:vector>
  </HeadingPairs>
  <TitlesOfParts>
    <vt:vector size="24" baseType="lpstr">
      <vt:lpstr>Arial</vt:lpstr>
      <vt:lpstr>Calibri</vt:lpstr>
      <vt:lpstr>Office Theme</vt:lpstr>
      <vt:lpstr>SU/SMU møte torsdag 20. januar 2022 Brukerundersøkelser høsten 2021</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Fremme et trygt skolemiljø</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vector>
  </TitlesOfParts>
  <Company>Conexus 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Geir Dybdahl</dc:creator>
  <cp:lastModifiedBy>Dybdahl, Geir</cp:lastModifiedBy>
  <cp:revision>11</cp:revision>
  <cp:lastPrinted>2022-01-20T12:01:10Z</cp:lastPrinted>
  <dcterms:created xsi:type="dcterms:W3CDTF">2022-01-20T11:01:10Z</dcterms:created>
  <dcterms:modified xsi:type="dcterms:W3CDTF">2022-01-20T18:44:30Z</dcterms:modified>
</cp:coreProperties>
</file>